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567" r:id="rId2"/>
    <p:sldId id="376" r:id="rId3"/>
    <p:sldId id="420" r:id="rId4"/>
    <p:sldId id="422" r:id="rId5"/>
    <p:sldId id="423" r:id="rId6"/>
    <p:sldId id="424" r:id="rId7"/>
    <p:sldId id="417" r:id="rId8"/>
    <p:sldId id="418" r:id="rId9"/>
    <p:sldId id="425" r:id="rId10"/>
    <p:sldId id="426" r:id="rId11"/>
    <p:sldId id="427" r:id="rId12"/>
    <p:sldId id="428" r:id="rId13"/>
    <p:sldId id="429" r:id="rId14"/>
    <p:sldId id="430" r:id="rId15"/>
    <p:sldId id="431" r:id="rId16"/>
    <p:sldId id="432" r:id="rId17"/>
    <p:sldId id="433" r:id="rId18"/>
    <p:sldId id="434" r:id="rId19"/>
    <p:sldId id="435" r:id="rId20"/>
    <p:sldId id="436" r:id="rId21"/>
    <p:sldId id="437" r:id="rId22"/>
    <p:sldId id="438" r:id="rId23"/>
    <p:sldId id="439" r:id="rId24"/>
    <p:sldId id="440" r:id="rId25"/>
    <p:sldId id="441" r:id="rId26"/>
    <p:sldId id="442" r:id="rId27"/>
    <p:sldId id="443" r:id="rId28"/>
    <p:sldId id="444" r:id="rId29"/>
    <p:sldId id="445"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1" r:id="rId46"/>
    <p:sldId id="462" r:id="rId47"/>
    <p:sldId id="463" r:id="rId48"/>
    <p:sldId id="464" r:id="rId49"/>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56"/>
    <p:restoredTop sz="94694"/>
  </p:normalViewPr>
  <p:slideViewPr>
    <p:cSldViewPr>
      <p:cViewPr varScale="1">
        <p:scale>
          <a:sx n="115" d="100"/>
          <a:sy n="115" d="100"/>
        </p:scale>
        <p:origin x="1896" y="200"/>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12/2/19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12/2/19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E153CE59-DCC6-CD4A-99F2-2554AC7EA8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F82B9-4E6F-5E49-9EB0-165F96FB4EED}" type="slidenum">
              <a:rPr lang="en-US" altLang="en-US" smtClean="0"/>
              <a:pPr>
                <a:spcBef>
                  <a:spcPct val="0"/>
                </a:spcBef>
              </a:pPr>
              <a:t>5</a:t>
            </a:fld>
            <a:endParaRPr lang="en-US" altLang="en-US"/>
          </a:p>
        </p:txBody>
      </p:sp>
      <p:sp>
        <p:nvSpPr>
          <p:cNvPr id="43010" name="Rectangle 2">
            <a:extLst>
              <a:ext uri="{FF2B5EF4-FFF2-40B4-BE49-F238E27FC236}">
                <a16:creationId xmlns:a16="http://schemas.microsoft.com/office/drawing/2014/main" id="{84A7FDB2-FF00-1843-92C6-688D93370E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20F2CD96-A451-6543-BD31-4F1D515CBA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10-12 </a:t>
            </a:r>
            <a:r>
              <a:rPr lang="en-US" altLang="en-US"/>
              <a:t>(a) Linkage of two nucleotides by the formation of a </a:t>
            </a:r>
            <a:r>
              <a:rPr lang="en-US" altLang="en-US">
                <a:latin typeface="LegacySans-Medium"/>
              </a:rPr>
              <a:t>C-3</a:t>
            </a:r>
            <a:r>
              <a:rPr lang="ja-JP" altLang="en-US">
                <a:latin typeface="LegacySans-Medium"/>
              </a:rPr>
              <a:t>’</a:t>
            </a:r>
            <a:r>
              <a:rPr lang="en-US" altLang="ja-JP">
                <a:latin typeface="LegacySans-Medium"/>
              </a:rPr>
              <a:t> –C-5</a:t>
            </a:r>
            <a:r>
              <a:rPr lang="ja-JP" altLang="en-US">
                <a:latin typeface="LegacySans-Medium"/>
              </a:rPr>
              <a:t>’</a:t>
            </a:r>
            <a:r>
              <a:rPr lang="en-US" altLang="ja-JP">
                <a:latin typeface="LegacySans-Medium"/>
              </a:rPr>
              <a:t> (3</a:t>
            </a:r>
            <a:r>
              <a:rPr lang="ja-JP" altLang="en-US">
                <a:latin typeface="LegacySans-Medium"/>
              </a:rPr>
              <a:t>’</a:t>
            </a:r>
            <a:r>
              <a:rPr lang="en-US" altLang="ja-JP">
                <a:latin typeface="LegacySans-Medium"/>
              </a:rPr>
              <a:t> –5</a:t>
            </a:r>
            <a:r>
              <a:rPr lang="ja-JP" altLang="en-US">
                <a:latin typeface="LegacySans-Medium"/>
              </a:rPr>
              <a:t>’</a:t>
            </a:r>
            <a:r>
              <a:rPr lang="en-US" altLang="ja-JP">
                <a:latin typeface="LegacySans-Medium"/>
              </a:rPr>
              <a:t>)</a:t>
            </a:r>
            <a:r>
              <a:rPr lang="en-US" altLang="ja-JP"/>
              <a:t> phosphodiester bond, producing a dinucleotide. (b) Shorthand notation for a polynucleotide chain.</a:t>
            </a:r>
            <a:endParaRPr lang="en-GB" altLang="en-US"/>
          </a:p>
        </p:txBody>
      </p:sp>
    </p:spTree>
    <p:extLst>
      <p:ext uri="{BB962C8B-B14F-4D97-AF65-F5344CB8AC3E}">
        <p14:creationId xmlns:p14="http://schemas.microsoft.com/office/powerpoint/2010/main" val="35886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C025AB60-993D-924A-8843-B9912AAF59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Rectangle 3">
            <a:extLst>
              <a:ext uri="{FF2B5EF4-FFF2-40B4-BE49-F238E27FC236}">
                <a16:creationId xmlns:a16="http://schemas.microsoft.com/office/drawing/2014/main" id="{6DDB6BF5-FD0A-F740-858C-F2FEE823A99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11-2 </a:t>
            </a:r>
            <a:r>
              <a:rPr lang="en-US" altLang="en-US"/>
              <a:t>Results of one round of replication of DNA for each of the three possible modes by which replication could be accomplished.</a:t>
            </a:r>
            <a:endParaRPr lang="it-IT" altLang="en-US"/>
          </a:p>
        </p:txBody>
      </p:sp>
    </p:spTree>
    <p:extLst>
      <p:ext uri="{BB962C8B-B14F-4D97-AF65-F5344CB8AC3E}">
        <p14:creationId xmlns:p14="http://schemas.microsoft.com/office/powerpoint/2010/main" val="54667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23623F5F-7417-9845-AA3B-79500D5724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Rectangle 3">
            <a:extLst>
              <a:ext uri="{FF2B5EF4-FFF2-40B4-BE49-F238E27FC236}">
                <a16:creationId xmlns:a16="http://schemas.microsoft.com/office/drawing/2014/main" id="{78967975-B851-3640-9546-199275D97B2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11-3 </a:t>
            </a:r>
            <a:r>
              <a:rPr lang="en-US" altLang="en-US"/>
              <a:t>The Meselson–Stahl experiment.</a:t>
            </a:r>
            <a:endParaRPr lang="it-IT" altLang="en-US"/>
          </a:p>
        </p:txBody>
      </p:sp>
    </p:spTree>
    <p:extLst>
      <p:ext uri="{BB962C8B-B14F-4D97-AF65-F5344CB8AC3E}">
        <p14:creationId xmlns:p14="http://schemas.microsoft.com/office/powerpoint/2010/main" val="3285799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2501310D-A475-2449-A8FD-C6D3E49136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Rectangle 3">
            <a:extLst>
              <a:ext uri="{FF2B5EF4-FFF2-40B4-BE49-F238E27FC236}">
                <a16:creationId xmlns:a16="http://schemas.microsoft.com/office/drawing/2014/main" id="{36C8F06F-5A04-3A41-809F-5A925E5B5B21}"/>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11-4 </a:t>
            </a:r>
            <a:r>
              <a:rPr lang="en-US" altLang="en-US"/>
              <a:t>The expected results of two generations of semiconservative replication in the Meselson–Stahl experiment.</a:t>
            </a:r>
            <a:endParaRPr lang="it-IT" altLang="en-US"/>
          </a:p>
        </p:txBody>
      </p:sp>
    </p:spTree>
    <p:extLst>
      <p:ext uri="{BB962C8B-B14F-4D97-AF65-F5344CB8AC3E}">
        <p14:creationId xmlns:p14="http://schemas.microsoft.com/office/powerpoint/2010/main" val="69044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BAB4FA1D-A506-6749-BE83-A8700D593D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Rectangle 3">
            <a:extLst>
              <a:ext uri="{FF2B5EF4-FFF2-40B4-BE49-F238E27FC236}">
                <a16:creationId xmlns:a16="http://schemas.microsoft.com/office/drawing/2014/main" id="{9C2E3CEF-4021-5E44-8FE1-B7ED19ABC6F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11-5b </a:t>
            </a:r>
            <a:r>
              <a:rPr lang="en-US" altLang="en-US"/>
              <a:t>The Taylor–Woods–Hughes experiment, demonstrating the semiconservative mode of replication of DNA in root tips of Vicia faba. A portion of the plant is shown in the top photograph. (a) An unlabeled chromosome proceeds through the cell cycle in the presence of 3H-thymidine. As it enters mitosis, both sister chromatids of the chromosome are labeled, as shown, by autoradiography. After a second round of replication (b), this time in the absence of 3H-thymidine, only one chromatid of each chromosome is expected to be surrounded by grains. Except where a reciprocal exchange has occurred between sister chromatids (c), the expectation was upheld. The micrographs are of the actual autoradiograms obtained in the experiment.</a:t>
            </a:r>
            <a:endParaRPr lang="it-IT" altLang="en-US"/>
          </a:p>
        </p:txBody>
      </p:sp>
    </p:spTree>
    <p:extLst>
      <p:ext uri="{BB962C8B-B14F-4D97-AF65-F5344CB8AC3E}">
        <p14:creationId xmlns:p14="http://schemas.microsoft.com/office/powerpoint/2010/main" val="257330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D4E5572F-748A-F84B-8ED8-CFED8FDC05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DA209E5-DF71-D546-9388-A1F7417EA0AB}" type="slidenum">
              <a:rPr lang="en-US" altLang="en-US" smtClean="0">
                <a:latin typeface="Calibri" panose="020F0502020204030204" pitchFamily="34" charset="0"/>
                <a:cs typeface="Arial" panose="020B0604020202020204" pitchFamily="34" charset="0"/>
              </a:rPr>
              <a:pPr/>
              <a:t>40</a:t>
            </a:fld>
            <a:endParaRPr lang="en-US" altLang="en-US">
              <a:latin typeface="Calibri" panose="020F0502020204030204" pitchFamily="34" charset="0"/>
              <a:cs typeface="Arial" panose="020B0604020202020204" pitchFamily="34" charset="0"/>
            </a:endParaRPr>
          </a:p>
        </p:txBody>
      </p:sp>
      <p:sp>
        <p:nvSpPr>
          <p:cNvPr id="70658" name="Rectangle 2">
            <a:extLst>
              <a:ext uri="{FF2B5EF4-FFF2-40B4-BE49-F238E27FC236}">
                <a16:creationId xmlns:a16="http://schemas.microsoft.com/office/drawing/2014/main" id="{D3A3D28F-4157-354B-95E0-6EDA2D926B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a:extLst>
              <a:ext uri="{FF2B5EF4-FFF2-40B4-BE49-F238E27FC236}">
                <a16:creationId xmlns:a16="http://schemas.microsoft.com/office/drawing/2014/main" id="{310E226F-72CB-8147-B5BC-C6530F5C59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11-8 </a:t>
            </a:r>
            <a:r>
              <a:rPr lang="en-US" altLang="en-US"/>
              <a:t>Demonstration of 5</a:t>
            </a:r>
            <a:r>
              <a:rPr lang="ja-JP" altLang="en-US"/>
              <a:t>’</a:t>
            </a:r>
            <a:r>
              <a:rPr lang="en-US" altLang="ja-JP"/>
              <a:t> to 3</a:t>
            </a:r>
            <a:r>
              <a:rPr lang="ja-JP" altLang="en-US"/>
              <a:t>’</a:t>
            </a:r>
            <a:r>
              <a:rPr lang="en-US" altLang="ja-JP"/>
              <a:t> synthesis of DNA.</a:t>
            </a:r>
            <a:endParaRPr lang="it-IT" altLang="en-US"/>
          </a:p>
        </p:txBody>
      </p:sp>
    </p:spTree>
    <p:extLst>
      <p:ext uri="{BB962C8B-B14F-4D97-AF65-F5344CB8AC3E}">
        <p14:creationId xmlns:p14="http://schemas.microsoft.com/office/powerpoint/2010/main" val="3745938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5118881E-4789-CF47-AB19-A6B7D8493ED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A4052873-21D7-864F-BFE6-0E62F6788420}" type="slidenum">
              <a:rPr lang="en-US" altLang="en-US" sz="1200">
                <a:latin typeface="Calibri" panose="020F0502020204030204" pitchFamily="34" charset="0"/>
              </a:rPr>
              <a:pPr algn="r" eaLnBrk="1" hangingPunct="1"/>
              <a:t>42</a:t>
            </a:fld>
            <a:endParaRPr lang="en-US" altLang="en-US" sz="1200">
              <a:latin typeface="Calibri" panose="020F0502020204030204" pitchFamily="34" charset="0"/>
            </a:endParaRPr>
          </a:p>
        </p:txBody>
      </p:sp>
      <p:sp>
        <p:nvSpPr>
          <p:cNvPr id="73730" name="Rectangle 2">
            <a:extLst>
              <a:ext uri="{FF2B5EF4-FFF2-40B4-BE49-F238E27FC236}">
                <a16:creationId xmlns:a16="http://schemas.microsoft.com/office/drawing/2014/main" id="{127C5E52-885D-004E-904F-F53B0659AA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0E1D56BD-4C6D-0D48-8A9F-F7B28C60B0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11-8 </a:t>
            </a:r>
            <a:r>
              <a:rPr lang="en-US" altLang="en-US"/>
              <a:t>Demonstration of 5</a:t>
            </a:r>
            <a:r>
              <a:rPr lang="ja-JP" altLang="en-US"/>
              <a:t>’</a:t>
            </a:r>
            <a:r>
              <a:rPr lang="en-US" altLang="ja-JP"/>
              <a:t> to 3</a:t>
            </a:r>
            <a:r>
              <a:rPr lang="ja-JP" altLang="en-US"/>
              <a:t>’</a:t>
            </a:r>
            <a:r>
              <a:rPr lang="en-US" altLang="ja-JP"/>
              <a:t> synthesis of DNA.</a:t>
            </a:r>
            <a:endParaRPr lang="it-IT" altLang="en-US"/>
          </a:p>
        </p:txBody>
      </p:sp>
    </p:spTree>
    <p:extLst>
      <p:ext uri="{BB962C8B-B14F-4D97-AF65-F5344CB8AC3E}">
        <p14:creationId xmlns:p14="http://schemas.microsoft.com/office/powerpoint/2010/main" val="67905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7AF100ED-C8E2-F747-865A-A9342BB9E09F}"/>
              </a:ext>
            </a:extLst>
          </p:cNvPr>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Rectangle 3">
            <a:extLst>
              <a:ext uri="{FF2B5EF4-FFF2-40B4-BE49-F238E27FC236}">
                <a16:creationId xmlns:a16="http://schemas.microsoft.com/office/drawing/2014/main" id="{0BA0D5C7-0A3B-B646-B456-1F136FBC853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11-4  Some of the </a:t>
            </a:r>
            <a:r>
              <a:rPr lang="en-US" altLang="en-US" i="1"/>
              <a:t>E. coli</a:t>
            </a:r>
            <a:r>
              <a:rPr lang="en-US" altLang="en-US"/>
              <a:t> Genes Having a Role in Replication</a:t>
            </a:r>
            <a:endParaRPr lang="it-IT" altLang="en-US"/>
          </a:p>
        </p:txBody>
      </p:sp>
    </p:spTree>
    <p:extLst>
      <p:ext uri="{BB962C8B-B14F-4D97-AF65-F5344CB8AC3E}">
        <p14:creationId xmlns:p14="http://schemas.microsoft.com/office/powerpoint/2010/main" val="134223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AAF74EB0-52E5-CF45-8A80-CE69AF746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9123AA-F40A-0D4B-A1B1-59189C9476EA}" type="slidenum">
              <a:rPr lang="en-US" altLang="en-US" smtClean="0"/>
              <a:pPr>
                <a:spcBef>
                  <a:spcPct val="0"/>
                </a:spcBef>
              </a:pPr>
              <a:t>7</a:t>
            </a:fld>
            <a:endParaRPr lang="en-US" altLang="en-US"/>
          </a:p>
        </p:txBody>
      </p:sp>
      <p:sp>
        <p:nvSpPr>
          <p:cNvPr id="46082" name="Rectangle 2">
            <a:extLst>
              <a:ext uri="{FF2B5EF4-FFF2-40B4-BE49-F238E27FC236}">
                <a16:creationId xmlns:a16="http://schemas.microsoft.com/office/drawing/2014/main" id="{6C636EC4-45FC-3A40-8352-24A302250E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8CAB676C-E959-B847-BEEF-1F6CA833F8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10_14c </a:t>
            </a:r>
            <a:r>
              <a:rPr lang="en-US" altLang="en-US"/>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altLang="en-US"/>
          </a:p>
        </p:txBody>
      </p:sp>
    </p:spTree>
    <p:extLst>
      <p:ext uri="{BB962C8B-B14F-4D97-AF65-F5344CB8AC3E}">
        <p14:creationId xmlns:p14="http://schemas.microsoft.com/office/powerpoint/2010/main" val="362839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5FC01A52-C976-B44B-9A2E-DBE447362E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385D621-CDE0-3A4C-9E41-1E033664145B}" type="slidenum">
              <a:rPr lang="en-US" altLang="en-US" smtClean="0"/>
              <a:pPr>
                <a:spcBef>
                  <a:spcPct val="0"/>
                </a:spcBef>
              </a:pPr>
              <a:t>11</a:t>
            </a:fld>
            <a:endParaRPr lang="en-US" altLang="en-US"/>
          </a:p>
        </p:txBody>
      </p:sp>
      <p:sp>
        <p:nvSpPr>
          <p:cNvPr id="51202" name="Rectangle 2">
            <a:extLst>
              <a:ext uri="{FF2B5EF4-FFF2-40B4-BE49-F238E27FC236}">
                <a16:creationId xmlns:a16="http://schemas.microsoft.com/office/drawing/2014/main" id="{0E1BFD86-5A07-B545-A8E1-A02A962779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A9C96DF1-BE26-044C-AEC9-8E0747F88E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Table 10.3  DNA Base Composition Data </a:t>
            </a:r>
            <a:endParaRPr lang="en-GB" altLang="en-US"/>
          </a:p>
        </p:txBody>
      </p:sp>
    </p:spTree>
    <p:extLst>
      <p:ext uri="{BB962C8B-B14F-4D97-AF65-F5344CB8AC3E}">
        <p14:creationId xmlns:p14="http://schemas.microsoft.com/office/powerpoint/2010/main" val="323564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69F2D541-EF42-8A42-BA61-D1C71D0C3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ED7388-9CD1-4844-956E-8AB49D4E9C19}" type="slidenum">
              <a:rPr lang="en-US" altLang="en-US" smtClean="0"/>
              <a:pPr>
                <a:spcBef>
                  <a:spcPct val="0"/>
                </a:spcBef>
              </a:pPr>
              <a:t>14</a:t>
            </a:fld>
            <a:endParaRPr lang="en-US" altLang="en-US"/>
          </a:p>
        </p:txBody>
      </p:sp>
      <p:sp>
        <p:nvSpPr>
          <p:cNvPr id="55298" name="Rectangle 2">
            <a:extLst>
              <a:ext uri="{FF2B5EF4-FFF2-40B4-BE49-F238E27FC236}">
                <a16:creationId xmlns:a16="http://schemas.microsoft.com/office/drawing/2014/main" id="{19112149-CE25-F047-B895-1E14BC7A8F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754D7940-5D72-B745-B3EC-BEEC3FFBC9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Table 10.3  DNA Base Composition Data </a:t>
            </a:r>
            <a:endParaRPr lang="en-GB" altLang="en-US"/>
          </a:p>
        </p:txBody>
      </p:sp>
    </p:spTree>
    <p:extLst>
      <p:ext uri="{BB962C8B-B14F-4D97-AF65-F5344CB8AC3E}">
        <p14:creationId xmlns:p14="http://schemas.microsoft.com/office/powerpoint/2010/main" val="83963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B7150D03-E25E-724A-AF76-083E1B86E1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0EEED-854A-2142-8191-F7DCBD66A8E6}" type="slidenum">
              <a:rPr lang="en-US" altLang="en-US" smtClean="0"/>
              <a:pPr>
                <a:spcBef>
                  <a:spcPct val="0"/>
                </a:spcBef>
              </a:pPr>
              <a:t>16</a:t>
            </a:fld>
            <a:endParaRPr lang="en-US" altLang="en-US"/>
          </a:p>
        </p:txBody>
      </p:sp>
      <p:sp>
        <p:nvSpPr>
          <p:cNvPr id="58370" name="Rectangle 2">
            <a:extLst>
              <a:ext uri="{FF2B5EF4-FFF2-40B4-BE49-F238E27FC236}">
                <a16:creationId xmlns:a16="http://schemas.microsoft.com/office/drawing/2014/main" id="{BA5EC77B-3BEC-2A48-927D-40E4CCAD94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91CA59B9-948E-5348-BCF6-CFAA1CC006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10-13 </a:t>
            </a:r>
            <a:r>
              <a:rPr lang="en-US" altLang="en-US"/>
              <a:t>X-ray diffraction photograph of the B form of purified DNA fibers. The strong arcs on the periphery show closely spaced aspects of the molecule, providing an estimate of the periodicity of nitrogenous bases, which are 3.4 Å  apart. The inner cross pattern of spots shows the grosser aspect of the molecule, indicating its helical nature.</a:t>
            </a:r>
            <a:endParaRPr lang="en-GB" altLang="en-US"/>
          </a:p>
        </p:txBody>
      </p:sp>
    </p:spTree>
    <p:extLst>
      <p:ext uri="{BB962C8B-B14F-4D97-AF65-F5344CB8AC3E}">
        <p14:creationId xmlns:p14="http://schemas.microsoft.com/office/powerpoint/2010/main" val="243630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46E19EDE-580D-6640-A60E-FD89EF2820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073AE7-5006-694E-9172-98696FBB8F52}" type="slidenum">
              <a:rPr lang="en-US" altLang="en-US" smtClean="0"/>
              <a:pPr>
                <a:spcBef>
                  <a:spcPct val="0"/>
                </a:spcBef>
              </a:pPr>
              <a:t>19</a:t>
            </a:fld>
            <a:endParaRPr lang="en-US" altLang="en-US"/>
          </a:p>
        </p:txBody>
      </p:sp>
      <p:sp>
        <p:nvSpPr>
          <p:cNvPr id="62466" name="Rectangle 2">
            <a:extLst>
              <a:ext uri="{FF2B5EF4-FFF2-40B4-BE49-F238E27FC236}">
                <a16:creationId xmlns:a16="http://schemas.microsoft.com/office/drawing/2014/main" id="{A3FDAEED-5804-0047-9DA6-F8A8C4A35D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FAEC3AF4-E288-1B4C-800B-CD9EDD472C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10-14 </a:t>
            </a:r>
            <a:r>
              <a:rPr lang="en-US" altLang="en-US"/>
              <a:t>(a) The DNA double helix as proposed by Watson and Crick. The ribbonlike strands constitute the sugar-phosphate backbones, and the horizontal rungs constitute the nitrogenous base pairs, of which there are 10 per complete turn. The major and minor grooves are apparent. The solid vertical bar represents the central axis. (b) A detailed view depicting the bases, sugars, phosphates, and hydrogen bonds of the helix.  (c) A demonstration of the antiparallel nature of the helix and the horizontal stacking of the bases.</a:t>
            </a:r>
            <a:endParaRPr lang="en-GB" altLang="en-US"/>
          </a:p>
        </p:txBody>
      </p:sp>
    </p:spTree>
    <p:extLst>
      <p:ext uri="{BB962C8B-B14F-4D97-AF65-F5344CB8AC3E}">
        <p14:creationId xmlns:p14="http://schemas.microsoft.com/office/powerpoint/2010/main" val="142524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5B5D201F-EB6E-6D4E-95A1-DE1E781989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50D0D6-5280-9040-95D5-D2F2EB9ABC17}"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E4E0F75-4AA3-5C4B-90F6-315D75EEA0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734D368F-C377-5546-A5C3-6F96E76C80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Tree>
    <p:extLst>
      <p:ext uri="{BB962C8B-B14F-4D97-AF65-F5344CB8AC3E}">
        <p14:creationId xmlns:p14="http://schemas.microsoft.com/office/powerpoint/2010/main" val="256630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9A9ACE58-2601-C04C-AAB2-824D42AB1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Rectangle 3">
            <a:extLst>
              <a:ext uri="{FF2B5EF4-FFF2-40B4-BE49-F238E27FC236}">
                <a16:creationId xmlns:a16="http://schemas.microsoft.com/office/drawing/2014/main" id="{064CF9ED-253A-6045-8029-0B13682840A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46435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05E3AF22-F7C9-EE43-87A0-9E59D0B227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Rectangle 3">
            <a:extLst>
              <a:ext uri="{FF2B5EF4-FFF2-40B4-BE49-F238E27FC236}">
                <a16:creationId xmlns:a16="http://schemas.microsoft.com/office/drawing/2014/main" id="{1B44371E-2EB4-B041-81FB-C29EB91A833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11-1 </a:t>
            </a:r>
            <a:r>
              <a:rPr lang="en-US" altLang="en-US"/>
              <a:t>Generalized model of semiconservative replication of DNA. New synthesis is shown in blue.</a:t>
            </a:r>
            <a:endParaRPr lang="it-IT" altLang="en-US"/>
          </a:p>
        </p:txBody>
      </p:sp>
    </p:spTree>
    <p:extLst>
      <p:ext uri="{BB962C8B-B14F-4D97-AF65-F5344CB8AC3E}">
        <p14:creationId xmlns:p14="http://schemas.microsoft.com/office/powerpoint/2010/main" val="173515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12/2/19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12/2/19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12/2/19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12/2/19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12/2/19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12/2/19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12/2/19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12/2/19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12/2/19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12/2/19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12/2/19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12/2/19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Raymond_Gosl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5A19-B6D1-F646-97F5-AA8CF85CF9A7}"/>
              </a:ext>
            </a:extLst>
          </p:cNvPr>
          <p:cNvSpPr>
            <a:spLocks noGrp="1"/>
          </p:cNvSpPr>
          <p:nvPr>
            <p:ph type="title"/>
          </p:nvPr>
        </p:nvSpPr>
        <p:spPr/>
        <p:txBody>
          <a:bodyPr/>
          <a:lstStyle/>
          <a:p>
            <a:r>
              <a:rPr lang="en-US" altLang="en-US" dirty="0">
                <a:ea typeface="MS PGothic"/>
              </a:rPr>
              <a:t>Lecture 32</a:t>
            </a:r>
            <a:br>
              <a:rPr lang="en-US" altLang="en-US" dirty="0"/>
            </a:br>
            <a:r>
              <a:rPr lang="en-US" altLang="en-US" dirty="0">
                <a:ea typeface="MS PGothic"/>
              </a:rPr>
              <a:t>Dec. 1</a:t>
            </a:r>
            <a:r>
              <a:rPr lang="en-US" altLang="en-US" baseline="30000" dirty="0">
                <a:ea typeface="MS PGothic"/>
              </a:rPr>
              <a:t>st</a:t>
            </a:r>
            <a:r>
              <a:rPr lang="en-US" altLang="en-US" dirty="0">
                <a:ea typeface="MS PGothic"/>
              </a:rPr>
              <a:t>  , 2019</a:t>
            </a:r>
            <a:endParaRPr lang="en-US" dirty="0"/>
          </a:p>
        </p:txBody>
      </p:sp>
      <p:sp>
        <p:nvSpPr>
          <p:cNvPr id="3" name="Content Placeholder 2">
            <a:extLst>
              <a:ext uri="{FF2B5EF4-FFF2-40B4-BE49-F238E27FC236}">
                <a16:creationId xmlns:a16="http://schemas.microsoft.com/office/drawing/2014/main" id="{8931673A-54D2-4D45-A0DC-2B6496D5678D}"/>
              </a:ext>
            </a:extLst>
          </p:cNvPr>
          <p:cNvSpPr>
            <a:spLocks noGrp="1"/>
          </p:cNvSpPr>
          <p:nvPr>
            <p:ph idx="1"/>
          </p:nvPr>
        </p:nvSpPr>
        <p:spPr>
          <a:xfrm>
            <a:off x="152400" y="1600200"/>
            <a:ext cx="8229600" cy="4983162"/>
          </a:xfrm>
        </p:spPr>
        <p:txBody>
          <a:bodyPr/>
          <a:lstStyle/>
          <a:p>
            <a:r>
              <a:rPr lang="en-US" dirty="0"/>
              <a:t>Happy Thanksgiving!  Thank goodness for safe returns. </a:t>
            </a:r>
          </a:p>
          <a:p>
            <a:r>
              <a:rPr lang="en-US" dirty="0"/>
              <a:t>Return lab 6-7</a:t>
            </a:r>
          </a:p>
          <a:p>
            <a:pPr lvl="1"/>
            <a:r>
              <a:rPr lang="en-US" dirty="0"/>
              <a:t>Discuss</a:t>
            </a:r>
          </a:p>
          <a:p>
            <a:r>
              <a:rPr lang="en-US" dirty="0"/>
              <a:t>Discuss Drosophila analysis</a:t>
            </a:r>
          </a:p>
          <a:p>
            <a:r>
              <a:rPr lang="en-US" dirty="0"/>
              <a:t>Exam 3 returned Friday if possible</a:t>
            </a:r>
          </a:p>
          <a:p>
            <a:r>
              <a:rPr lang="en-US" dirty="0"/>
              <a:t>GFP paper returned Monday</a:t>
            </a:r>
          </a:p>
          <a:p>
            <a:r>
              <a:rPr lang="en-US" dirty="0"/>
              <a:t>Last labs this week and next—molecular genotyping</a:t>
            </a:r>
          </a:p>
          <a:p>
            <a:endParaRPr lang="en-US" dirty="0"/>
          </a:p>
          <a:p>
            <a:endParaRPr lang="en-US" dirty="0"/>
          </a:p>
        </p:txBody>
      </p:sp>
    </p:spTree>
    <p:extLst>
      <p:ext uri="{BB962C8B-B14F-4D97-AF65-F5344CB8AC3E}">
        <p14:creationId xmlns:p14="http://schemas.microsoft.com/office/powerpoint/2010/main" val="209746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DA960556-E814-F34C-810D-D2AC8E5F1EA6}"/>
              </a:ext>
            </a:extLst>
          </p:cNvPr>
          <p:cNvSpPr>
            <a:spLocks noGrp="1"/>
          </p:cNvSpPr>
          <p:nvPr>
            <p:ph type="title"/>
          </p:nvPr>
        </p:nvSpPr>
        <p:spPr/>
        <p:txBody>
          <a:bodyPr/>
          <a:lstStyle/>
          <a:p>
            <a:r>
              <a:rPr lang="en-US" altLang="en-US"/>
              <a:t>It began with biochemical studies…</a:t>
            </a:r>
          </a:p>
        </p:txBody>
      </p:sp>
      <p:sp>
        <p:nvSpPr>
          <p:cNvPr id="49154" name="Content Placeholder 2">
            <a:extLst>
              <a:ext uri="{FF2B5EF4-FFF2-40B4-BE49-F238E27FC236}">
                <a16:creationId xmlns:a16="http://schemas.microsoft.com/office/drawing/2014/main" id="{3E5359FF-F27A-8B4B-9817-6E17AD2AC522}"/>
              </a:ext>
            </a:extLst>
          </p:cNvPr>
          <p:cNvSpPr>
            <a:spLocks noGrp="1"/>
          </p:cNvSpPr>
          <p:nvPr>
            <p:ph idx="1"/>
          </p:nvPr>
        </p:nvSpPr>
        <p:spPr/>
        <p:txBody>
          <a:bodyPr/>
          <a:lstStyle/>
          <a:p>
            <a:r>
              <a:rPr lang="en-US" altLang="en-US"/>
              <a:t>Erwin Chargaff—studied DNA by base composition.</a:t>
            </a:r>
          </a:p>
          <a:p>
            <a:endParaRPr lang="en-US" altLang="en-US"/>
          </a:p>
          <a:p>
            <a:pPr lvl="1"/>
            <a:r>
              <a:rPr lang="en-US" altLang="en-US"/>
              <a:t>Noted roughly equal concentrations of:</a:t>
            </a:r>
          </a:p>
          <a:p>
            <a:pPr lvl="2"/>
            <a:r>
              <a:rPr lang="en-US" altLang="en-US"/>
              <a:t>Purines and Pyrimidines</a:t>
            </a:r>
          </a:p>
          <a:p>
            <a:pPr lvl="2"/>
            <a:r>
              <a:rPr lang="en-US" altLang="en-US"/>
              <a:t>Specifically:  [A] = [T] 	and [C] =[G]</a:t>
            </a:r>
          </a:p>
          <a:p>
            <a:pPr lvl="2">
              <a:buFont typeface="Arial" panose="020B0604020202020204" pitchFamily="34" charset="0"/>
              <a:buNone/>
            </a:pPr>
            <a:r>
              <a:rPr lang="en-US" altLang="en-US"/>
              <a:t>				</a:t>
            </a:r>
          </a:p>
        </p:txBody>
      </p:sp>
    </p:spTree>
    <p:extLst>
      <p:ext uri="{BB962C8B-B14F-4D97-AF65-F5344CB8AC3E}">
        <p14:creationId xmlns:p14="http://schemas.microsoft.com/office/powerpoint/2010/main" val="389960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0">
            <a:extLst>
              <a:ext uri="{FF2B5EF4-FFF2-40B4-BE49-F238E27FC236}">
                <a16:creationId xmlns:a16="http://schemas.microsoft.com/office/drawing/2014/main" id="{EEB2DDBE-2575-2F4C-9C08-A6FD473C5292}"/>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Table 10.3</a:t>
            </a:r>
          </a:p>
        </p:txBody>
      </p:sp>
      <p:pic>
        <p:nvPicPr>
          <p:cNvPr id="50178" name="Picture 11">
            <a:extLst>
              <a:ext uri="{FF2B5EF4-FFF2-40B4-BE49-F238E27FC236}">
                <a16:creationId xmlns:a16="http://schemas.microsoft.com/office/drawing/2014/main" id="{40B828FC-0D1F-B143-B2D0-C25ABFEAB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9"/>
          <a:stretch>
            <a:fillRect/>
          </a:stretch>
        </p:blipFill>
        <p:spPr bwMode="auto">
          <a:xfrm>
            <a:off x="1085850" y="1428750"/>
            <a:ext cx="639921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420548C-39DA-184B-835E-FAA6B1BD1811}"/>
              </a:ext>
            </a:extLst>
          </p:cNvPr>
          <p:cNvSpPr/>
          <p:nvPr/>
        </p:nvSpPr>
        <p:spPr>
          <a:xfrm>
            <a:off x="2562225" y="2332038"/>
            <a:ext cx="1384300" cy="1236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7E1D631A-DAC2-7B44-9C9F-979A007C7ED6}"/>
              </a:ext>
            </a:extLst>
          </p:cNvPr>
          <p:cNvSpPr/>
          <p:nvPr/>
        </p:nvSpPr>
        <p:spPr>
          <a:xfrm>
            <a:off x="3946525" y="2332038"/>
            <a:ext cx="1346200" cy="1336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81" name="TextBox 5">
            <a:extLst>
              <a:ext uri="{FF2B5EF4-FFF2-40B4-BE49-F238E27FC236}">
                <a16:creationId xmlns:a16="http://schemas.microsoft.com/office/drawing/2014/main" id="{E96E6647-6241-5B44-A7D3-6149525715AF}"/>
              </a:ext>
            </a:extLst>
          </p:cNvPr>
          <p:cNvSpPr txBox="1">
            <a:spLocks noChangeArrowheads="1"/>
          </p:cNvSpPr>
          <p:nvPr/>
        </p:nvSpPr>
        <p:spPr bwMode="auto">
          <a:xfrm>
            <a:off x="5029200" y="4972050"/>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(purines=pyrimidines)</a:t>
            </a:r>
          </a:p>
        </p:txBody>
      </p:sp>
      <p:sp>
        <p:nvSpPr>
          <p:cNvPr id="31750" name="TextBox 6">
            <a:extLst>
              <a:ext uri="{FF2B5EF4-FFF2-40B4-BE49-F238E27FC236}">
                <a16:creationId xmlns:a16="http://schemas.microsoft.com/office/drawing/2014/main" id="{5019C0ED-A822-5B4B-B8FE-20DFC2B38306}"/>
              </a:ext>
            </a:extLst>
          </p:cNvPr>
          <p:cNvSpPr txBox="1">
            <a:spLocks noChangeArrowheads="1"/>
          </p:cNvSpPr>
          <p:nvPr/>
        </p:nvSpPr>
        <p:spPr bwMode="auto">
          <a:xfrm>
            <a:off x="6686550" y="4972050"/>
            <a:ext cx="1314450" cy="254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50" b="1">
                <a:ea typeface="MS PGothic" charset="0"/>
                <a:cs typeface="MS PGothic" charset="0"/>
              </a:rPr>
              <a:t>(A+T not = G +C)</a:t>
            </a:r>
          </a:p>
        </p:txBody>
      </p:sp>
      <p:sp>
        <p:nvSpPr>
          <p:cNvPr id="8" name="Oval 7">
            <a:extLst>
              <a:ext uri="{FF2B5EF4-FFF2-40B4-BE49-F238E27FC236}">
                <a16:creationId xmlns:a16="http://schemas.microsoft.com/office/drawing/2014/main" id="{0C834BF0-B874-FD44-8937-10C66D0B13E6}"/>
              </a:ext>
            </a:extLst>
          </p:cNvPr>
          <p:cNvSpPr/>
          <p:nvPr/>
        </p:nvSpPr>
        <p:spPr>
          <a:xfrm>
            <a:off x="5213350" y="3683000"/>
            <a:ext cx="1347788" cy="13366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3835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C10215E9-1E42-EA4D-80A8-3F1F14E54A85}"/>
              </a:ext>
            </a:extLst>
          </p:cNvPr>
          <p:cNvSpPr>
            <a:spLocks noGrp="1"/>
          </p:cNvSpPr>
          <p:nvPr>
            <p:ph type="title"/>
          </p:nvPr>
        </p:nvSpPr>
        <p:spPr/>
        <p:txBody>
          <a:bodyPr/>
          <a:lstStyle/>
          <a:p>
            <a:endParaRPr lang="en-US" altLang="en-US"/>
          </a:p>
        </p:txBody>
      </p:sp>
      <p:sp>
        <p:nvSpPr>
          <p:cNvPr id="52226" name="Content Placeholder 2">
            <a:extLst>
              <a:ext uri="{FF2B5EF4-FFF2-40B4-BE49-F238E27FC236}">
                <a16:creationId xmlns:a16="http://schemas.microsoft.com/office/drawing/2014/main" id="{7BAFE57F-4F57-CE4E-876B-1CA16FE4498E}"/>
              </a:ext>
            </a:extLst>
          </p:cNvPr>
          <p:cNvSpPr>
            <a:spLocks noGrp="1"/>
          </p:cNvSpPr>
          <p:nvPr>
            <p:ph idx="1"/>
          </p:nvPr>
        </p:nvSpPr>
        <p:spPr/>
        <p:txBody>
          <a:bodyPr/>
          <a:lstStyle/>
          <a:p>
            <a:pPr lvl="1">
              <a:buFont typeface="Arial" panose="020B0604020202020204" pitchFamily="34" charset="0"/>
              <a:buNone/>
            </a:pPr>
            <a:r>
              <a:rPr lang="en-US" altLang="en-US"/>
              <a:t>Suggested 1:1 interactions of specific bases.</a:t>
            </a:r>
          </a:p>
          <a:p>
            <a:pPr lvl="1">
              <a:buFont typeface="Arial" panose="020B0604020202020204" pitchFamily="34" charset="0"/>
              <a:buNone/>
            </a:pPr>
            <a:r>
              <a:rPr lang="en-US" altLang="en-US"/>
              <a:t>	A-T 	and  G-C</a:t>
            </a:r>
          </a:p>
          <a:p>
            <a:pPr lvl="1">
              <a:buFont typeface="Arial" panose="020B0604020202020204" pitchFamily="34" charset="0"/>
              <a:buNone/>
            </a:pPr>
            <a:endParaRPr lang="en-US" altLang="en-US"/>
          </a:p>
          <a:p>
            <a:pPr lvl="1">
              <a:buFont typeface="Arial" panose="020B0604020202020204" pitchFamily="34" charset="0"/>
              <a:buNone/>
            </a:pPr>
            <a:r>
              <a:rPr lang="en-US" altLang="en-US"/>
              <a:t>Eventually this biochemical ratio supported the specific A-T and G-C  base-pairing scheme which facilitates the interaction of 2 DNA strands.  </a:t>
            </a:r>
          </a:p>
          <a:p>
            <a:pPr lvl="1">
              <a:buFont typeface="Arial" panose="020B0604020202020204" pitchFamily="34" charset="0"/>
              <a:buNone/>
            </a:pPr>
            <a:endParaRPr lang="en-US" altLang="en-US"/>
          </a:p>
          <a:p>
            <a:pPr lvl="1">
              <a:buFont typeface="Arial" panose="020B0604020202020204" pitchFamily="34" charset="0"/>
              <a:buNone/>
            </a:pPr>
            <a:endParaRPr lang="en-US" altLang="en-US"/>
          </a:p>
        </p:txBody>
      </p:sp>
    </p:spTree>
    <p:extLst>
      <p:ext uri="{BB962C8B-B14F-4D97-AF65-F5344CB8AC3E}">
        <p14:creationId xmlns:p14="http://schemas.microsoft.com/office/powerpoint/2010/main" val="110518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A15C7D7-F5A4-2B42-9CC9-89065B01A695}"/>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DA71BA3A-F13F-DB4E-B975-96A7612FAA3E}"/>
              </a:ext>
            </a:extLst>
          </p:cNvPr>
          <p:cNvSpPr>
            <a:spLocks noGrp="1"/>
          </p:cNvSpPr>
          <p:nvPr>
            <p:ph idx="1"/>
          </p:nvPr>
        </p:nvSpPr>
        <p:spPr/>
        <p:txBody>
          <a:bodyPr/>
          <a:lstStyle/>
          <a:p>
            <a:pPr marL="257175" lvl="1" indent="-257175"/>
            <a:r>
              <a:rPr lang="en-US" altLang="en-US"/>
              <a:t>Interestingly---different species have different base compositions---Some are more A/T rich  some are more G/C rich.</a:t>
            </a:r>
          </a:p>
          <a:p>
            <a:pPr marL="257175" lvl="1" indent="-257175"/>
            <a:endParaRPr lang="en-US" altLang="en-US"/>
          </a:p>
          <a:p>
            <a:pPr marL="257175" lvl="1" indent="-257175"/>
            <a:r>
              <a:rPr lang="en-US" altLang="en-US"/>
              <a:t>Humans have more A-T base-pairs than G-C base pairs.</a:t>
            </a:r>
          </a:p>
          <a:p>
            <a:pPr marL="257175" lvl="1" indent="-257175"/>
            <a:r>
              <a:rPr lang="en-US" altLang="en-US"/>
              <a:t>A bacterial species—</a:t>
            </a:r>
            <a:r>
              <a:rPr lang="en-US" altLang="en-US" i="1"/>
              <a:t>Sarcinia lutea </a:t>
            </a:r>
            <a:r>
              <a:rPr lang="en-US" altLang="en-US"/>
              <a:t>has more G-C than A-T base pairs.</a:t>
            </a:r>
          </a:p>
          <a:p>
            <a:endParaRPr lang="en-US" altLang="en-US"/>
          </a:p>
        </p:txBody>
      </p:sp>
    </p:spTree>
    <p:extLst>
      <p:ext uri="{BB962C8B-B14F-4D97-AF65-F5344CB8AC3E}">
        <p14:creationId xmlns:p14="http://schemas.microsoft.com/office/powerpoint/2010/main" val="377029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0">
            <a:extLst>
              <a:ext uri="{FF2B5EF4-FFF2-40B4-BE49-F238E27FC236}">
                <a16:creationId xmlns:a16="http://schemas.microsoft.com/office/drawing/2014/main" id="{0F7105E6-1D76-F645-83D0-B48A424B8C6E}"/>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Table 10.3</a:t>
            </a:r>
          </a:p>
        </p:txBody>
      </p:sp>
      <p:pic>
        <p:nvPicPr>
          <p:cNvPr id="54274" name="Picture 11">
            <a:extLst>
              <a:ext uri="{FF2B5EF4-FFF2-40B4-BE49-F238E27FC236}">
                <a16:creationId xmlns:a16="http://schemas.microsoft.com/office/drawing/2014/main" id="{5DE2ECE6-FA59-2640-8C24-F8B426591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179"/>
          <a:stretch>
            <a:fillRect/>
          </a:stretch>
        </p:blipFill>
        <p:spPr bwMode="auto">
          <a:xfrm>
            <a:off x="1085850" y="1428750"/>
            <a:ext cx="6399213"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2381117F-96CD-C349-A777-6996B9653A62}"/>
              </a:ext>
            </a:extLst>
          </p:cNvPr>
          <p:cNvSpPr/>
          <p:nvPr/>
        </p:nvSpPr>
        <p:spPr>
          <a:xfrm>
            <a:off x="2686050" y="33147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E0FB46A5-AC36-8E49-8423-647CD3BCD03A}"/>
              </a:ext>
            </a:extLst>
          </p:cNvPr>
          <p:cNvSpPr/>
          <p:nvPr/>
        </p:nvSpPr>
        <p:spPr>
          <a:xfrm>
            <a:off x="4057650" y="33147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7" name="TextBox 5">
            <a:extLst>
              <a:ext uri="{FF2B5EF4-FFF2-40B4-BE49-F238E27FC236}">
                <a16:creationId xmlns:a16="http://schemas.microsoft.com/office/drawing/2014/main" id="{869FC25E-55B4-1A47-A437-DD017D9B820F}"/>
              </a:ext>
            </a:extLst>
          </p:cNvPr>
          <p:cNvSpPr txBox="1">
            <a:spLocks noChangeArrowheads="1"/>
          </p:cNvSpPr>
          <p:nvPr/>
        </p:nvSpPr>
        <p:spPr bwMode="auto">
          <a:xfrm>
            <a:off x="5029200" y="4972050"/>
            <a:ext cx="188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panose="020B0604020202020204" pitchFamily="34" charset="0"/>
              </a:rPr>
              <a:t>(purines=pyrimidines)</a:t>
            </a:r>
          </a:p>
        </p:txBody>
      </p:sp>
      <p:sp>
        <p:nvSpPr>
          <p:cNvPr id="31750" name="TextBox 6">
            <a:extLst>
              <a:ext uri="{FF2B5EF4-FFF2-40B4-BE49-F238E27FC236}">
                <a16:creationId xmlns:a16="http://schemas.microsoft.com/office/drawing/2014/main" id="{E5FA5041-514A-0245-9E47-18BA8C24DA69}"/>
              </a:ext>
            </a:extLst>
          </p:cNvPr>
          <p:cNvSpPr txBox="1">
            <a:spLocks noChangeArrowheads="1"/>
          </p:cNvSpPr>
          <p:nvPr/>
        </p:nvSpPr>
        <p:spPr bwMode="auto">
          <a:xfrm>
            <a:off x="6686550" y="4972050"/>
            <a:ext cx="1314450" cy="2540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50" b="1">
                <a:ea typeface="MS PGothic" charset="0"/>
                <a:cs typeface="MS PGothic" charset="0"/>
              </a:rPr>
              <a:t>(A+T not = G +C)</a:t>
            </a:r>
          </a:p>
        </p:txBody>
      </p:sp>
      <p:sp>
        <p:nvSpPr>
          <p:cNvPr id="8" name="Oval 7">
            <a:extLst>
              <a:ext uri="{FF2B5EF4-FFF2-40B4-BE49-F238E27FC236}">
                <a16:creationId xmlns:a16="http://schemas.microsoft.com/office/drawing/2014/main" id="{C45CEEB2-05CD-F74C-8B81-520E3A285D63}"/>
              </a:ext>
            </a:extLst>
          </p:cNvPr>
          <p:cNvSpPr/>
          <p:nvPr/>
        </p:nvSpPr>
        <p:spPr>
          <a:xfrm>
            <a:off x="6342063" y="4152900"/>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 name="Straight Arrow Connector 2">
            <a:extLst>
              <a:ext uri="{FF2B5EF4-FFF2-40B4-BE49-F238E27FC236}">
                <a16:creationId xmlns:a16="http://schemas.microsoft.com/office/drawing/2014/main" id="{169701D4-8239-ED46-9829-E882B8C46EB4}"/>
              </a:ext>
            </a:extLst>
          </p:cNvPr>
          <p:cNvCxnSpPr/>
          <p:nvPr/>
        </p:nvCxnSpPr>
        <p:spPr>
          <a:xfrm>
            <a:off x="3937000" y="3486150"/>
            <a:ext cx="2289175" cy="66675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848BE8D9-683F-5C4A-83DB-66B5CB8C6643}"/>
              </a:ext>
            </a:extLst>
          </p:cNvPr>
          <p:cNvSpPr/>
          <p:nvPr/>
        </p:nvSpPr>
        <p:spPr>
          <a:xfrm>
            <a:off x="6380163" y="4587875"/>
            <a:ext cx="1143000" cy="1714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7420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4B985195-6BE8-384E-B30F-9038BDC5B7D3}"/>
              </a:ext>
            </a:extLst>
          </p:cNvPr>
          <p:cNvSpPr>
            <a:spLocks noGrp="1"/>
          </p:cNvSpPr>
          <p:nvPr>
            <p:ph type="title"/>
          </p:nvPr>
        </p:nvSpPr>
        <p:spPr/>
        <p:txBody>
          <a:bodyPr/>
          <a:lstStyle/>
          <a:p>
            <a:endParaRPr lang="en-US" altLang="en-US"/>
          </a:p>
        </p:txBody>
      </p:sp>
      <p:sp>
        <p:nvSpPr>
          <p:cNvPr id="56322" name="Content Placeholder 2">
            <a:extLst>
              <a:ext uri="{FF2B5EF4-FFF2-40B4-BE49-F238E27FC236}">
                <a16:creationId xmlns:a16="http://schemas.microsoft.com/office/drawing/2014/main" id="{E27E49A6-3E6F-3046-89B9-96A11EAF8AAE}"/>
              </a:ext>
            </a:extLst>
          </p:cNvPr>
          <p:cNvSpPr>
            <a:spLocks noGrp="1"/>
          </p:cNvSpPr>
          <p:nvPr>
            <p:ph idx="1"/>
          </p:nvPr>
        </p:nvSpPr>
        <p:spPr/>
        <p:txBody>
          <a:bodyPr/>
          <a:lstStyle/>
          <a:p>
            <a:r>
              <a:rPr lang="en-US" altLang="en-US"/>
              <a:t>Details of 3-D  DNA structure came from </a:t>
            </a:r>
            <a:r>
              <a:rPr lang="en-US" altLang="en-US" u="sng"/>
              <a:t>X-ray diffraction experiments/pictures</a:t>
            </a:r>
          </a:p>
          <a:p>
            <a:endParaRPr lang="en-US" altLang="en-US" u="sng"/>
          </a:p>
          <a:p>
            <a:pPr lvl="1"/>
            <a:r>
              <a:rPr lang="en-US" altLang="en-US"/>
              <a:t>X-ray diffraction gives a pattern of dots which result from X-rays bouncing off of electrons of the substance being analyzed</a:t>
            </a:r>
          </a:p>
          <a:p>
            <a:pPr lvl="2"/>
            <a:r>
              <a:rPr lang="en-US" altLang="en-US"/>
              <a:t>The more regular the pattern the more likely the structure is a symmetrical/repeated shape (the pattern for DNA resembled a helix)</a:t>
            </a:r>
          </a:p>
        </p:txBody>
      </p:sp>
    </p:spTree>
    <p:extLst>
      <p:ext uri="{BB962C8B-B14F-4D97-AF65-F5344CB8AC3E}">
        <p14:creationId xmlns:p14="http://schemas.microsoft.com/office/powerpoint/2010/main" val="277318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0">
            <a:extLst>
              <a:ext uri="{FF2B5EF4-FFF2-40B4-BE49-F238E27FC236}">
                <a16:creationId xmlns:a16="http://schemas.microsoft.com/office/drawing/2014/main" id="{1F817ADD-144F-4147-BA2C-E13DDC274AFE}"/>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10.13</a:t>
            </a:r>
          </a:p>
        </p:txBody>
      </p:sp>
      <p:pic>
        <p:nvPicPr>
          <p:cNvPr id="57346" name="Picture 11">
            <a:extLst>
              <a:ext uri="{FF2B5EF4-FFF2-40B4-BE49-F238E27FC236}">
                <a16:creationId xmlns:a16="http://schemas.microsoft.com/office/drawing/2014/main" id="{275EC492-34C4-304F-B9B2-28BC00A8D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2244725" y="1143000"/>
            <a:ext cx="4687888"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5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E260F66A-03B2-0C41-A793-820090FC13AC}"/>
              </a:ext>
            </a:extLst>
          </p:cNvPr>
          <p:cNvSpPr>
            <a:spLocks noGrp="1"/>
          </p:cNvSpPr>
          <p:nvPr>
            <p:ph type="title"/>
          </p:nvPr>
        </p:nvSpPr>
        <p:spPr/>
        <p:txBody>
          <a:bodyPr/>
          <a:lstStyle/>
          <a:p>
            <a:r>
              <a:rPr lang="en-US" altLang="en-US" sz="3000"/>
              <a:t>Many scientists used X-ray diffraction to try to solve DNA structure</a:t>
            </a:r>
          </a:p>
        </p:txBody>
      </p:sp>
      <p:sp>
        <p:nvSpPr>
          <p:cNvPr id="33794" name="Content Placeholder 2">
            <a:extLst>
              <a:ext uri="{FF2B5EF4-FFF2-40B4-BE49-F238E27FC236}">
                <a16:creationId xmlns:a16="http://schemas.microsoft.com/office/drawing/2014/main" id="{076EB238-E415-DA4C-A83A-E149EC9B3FD6}"/>
              </a:ext>
            </a:extLst>
          </p:cNvPr>
          <p:cNvSpPr>
            <a:spLocks noGrp="1"/>
          </p:cNvSpPr>
          <p:nvPr>
            <p:ph idx="1"/>
          </p:nvPr>
        </p:nvSpPr>
        <p:spPr>
          <a:xfrm>
            <a:off x="1485900" y="2057400"/>
            <a:ext cx="6229350" cy="3657600"/>
          </a:xfrm>
        </p:spPr>
        <p:txBody>
          <a:bodyPr/>
          <a:lstStyle/>
          <a:p>
            <a:pPr>
              <a:defRPr/>
            </a:pPr>
            <a:r>
              <a:rPr lang="en-US" sz="1800" dirty="0">
                <a:ea typeface="MS PGothic" charset="0"/>
                <a:cs typeface="MS PGothic" charset="0"/>
              </a:rPr>
              <a:t>Linus Pauling</a:t>
            </a:r>
          </a:p>
          <a:p>
            <a:pPr>
              <a:defRPr/>
            </a:pPr>
            <a:r>
              <a:rPr lang="en-US" sz="1800" dirty="0">
                <a:ea typeface="MS PGothic" charset="0"/>
                <a:cs typeface="MS PGothic" charset="0"/>
              </a:rPr>
              <a:t>William </a:t>
            </a:r>
            <a:r>
              <a:rPr lang="en-US" sz="1800" dirty="0" err="1">
                <a:ea typeface="MS PGothic" charset="0"/>
                <a:cs typeface="MS PGothic" charset="0"/>
              </a:rPr>
              <a:t>Astbury</a:t>
            </a:r>
            <a:endParaRPr lang="en-US" sz="1800" dirty="0">
              <a:ea typeface="MS PGothic" charset="0"/>
              <a:cs typeface="MS PGothic" charset="0"/>
            </a:endParaRPr>
          </a:p>
          <a:p>
            <a:pPr>
              <a:defRPr/>
            </a:pPr>
            <a:r>
              <a:rPr lang="en-US" sz="1800" dirty="0">
                <a:ea typeface="MS PGothic" charset="0"/>
                <a:cs typeface="MS PGothic" charset="0"/>
              </a:rPr>
              <a:t>Raymond Gosling (little known) </a:t>
            </a:r>
            <a:r>
              <a:rPr lang="en-US" sz="1800" dirty="0">
                <a:ea typeface="MS PGothic" charset="0"/>
                <a:cs typeface="MS PGothic" charset="0"/>
                <a:hlinkClick r:id="rId2"/>
              </a:rPr>
              <a:t>http://en.wikipedia.org/wiki/Raymond_Gosling</a:t>
            </a:r>
            <a:endParaRPr lang="en-US" sz="1800" dirty="0">
              <a:ea typeface="MS PGothic" charset="0"/>
              <a:cs typeface="MS PGothic" charset="0"/>
            </a:endParaRPr>
          </a:p>
          <a:p>
            <a:pPr marL="0" indent="0">
              <a:buFont typeface="Arial" panose="020B0604020202020204" pitchFamily="34" charset="0"/>
              <a:buNone/>
              <a:defRPr/>
            </a:pPr>
            <a:endParaRPr lang="en-US" sz="1800" dirty="0">
              <a:ea typeface="MS PGothic" charset="0"/>
              <a:cs typeface="MS PGothic" charset="0"/>
            </a:endParaRPr>
          </a:p>
          <a:p>
            <a:pPr>
              <a:defRPr/>
            </a:pPr>
            <a:r>
              <a:rPr lang="en-US" sz="1800" dirty="0">
                <a:ea typeface="MS PGothic" charset="0"/>
                <a:cs typeface="MS PGothic" charset="0"/>
              </a:rPr>
              <a:t>Maurice Wilkins*</a:t>
            </a:r>
          </a:p>
          <a:p>
            <a:pPr>
              <a:defRPr/>
            </a:pPr>
            <a:r>
              <a:rPr lang="en-US" sz="1800" dirty="0">
                <a:ea typeface="MS PGothic" charset="0"/>
                <a:cs typeface="MS PGothic" charset="0"/>
              </a:rPr>
              <a:t>Rosalind Franklin</a:t>
            </a:r>
          </a:p>
          <a:p>
            <a:pPr>
              <a:defRPr/>
            </a:pPr>
            <a:r>
              <a:rPr lang="en-US" sz="1800" dirty="0">
                <a:ea typeface="MS PGothic" charset="0"/>
                <a:cs typeface="MS PGothic" charset="0"/>
              </a:rPr>
              <a:t>James Watson*</a:t>
            </a:r>
          </a:p>
          <a:p>
            <a:pPr>
              <a:defRPr/>
            </a:pPr>
            <a:r>
              <a:rPr lang="en-US" sz="1800" dirty="0">
                <a:ea typeface="MS PGothic" charset="0"/>
                <a:cs typeface="MS PGothic" charset="0"/>
              </a:rPr>
              <a:t>Francis Crick*</a:t>
            </a:r>
          </a:p>
          <a:p>
            <a:pPr>
              <a:buFont typeface="Arial" charset="0"/>
              <a:buNone/>
              <a:defRPr/>
            </a:pPr>
            <a:r>
              <a:rPr lang="en-US" sz="1800" dirty="0">
                <a:ea typeface="MS PGothic" charset="0"/>
                <a:cs typeface="MS PGothic" charset="0"/>
              </a:rPr>
              <a:t>*Awarded the Nobel prize in 1962</a:t>
            </a:r>
          </a:p>
        </p:txBody>
      </p:sp>
    </p:spTree>
    <p:extLst>
      <p:ext uri="{BB962C8B-B14F-4D97-AF65-F5344CB8AC3E}">
        <p14:creationId xmlns:p14="http://schemas.microsoft.com/office/powerpoint/2010/main" val="46135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F71DE3E2-5D0C-8F47-9960-66897357D1BD}"/>
              </a:ext>
            </a:extLst>
          </p:cNvPr>
          <p:cNvSpPr>
            <a:spLocks noGrp="1"/>
          </p:cNvSpPr>
          <p:nvPr>
            <p:ph type="title"/>
          </p:nvPr>
        </p:nvSpPr>
        <p:spPr/>
        <p:txBody>
          <a:bodyPr/>
          <a:lstStyle/>
          <a:p>
            <a:endParaRPr lang="en-US" altLang="en-US"/>
          </a:p>
        </p:txBody>
      </p:sp>
      <p:sp>
        <p:nvSpPr>
          <p:cNvPr id="60418" name="Content Placeholder 2">
            <a:extLst>
              <a:ext uri="{FF2B5EF4-FFF2-40B4-BE49-F238E27FC236}">
                <a16:creationId xmlns:a16="http://schemas.microsoft.com/office/drawing/2014/main" id="{062E287F-075D-F846-91F9-90F6DAFC3419}"/>
              </a:ext>
            </a:extLst>
          </p:cNvPr>
          <p:cNvSpPr>
            <a:spLocks noGrp="1"/>
          </p:cNvSpPr>
          <p:nvPr>
            <p:ph idx="1"/>
          </p:nvPr>
        </p:nvSpPr>
        <p:spPr/>
        <p:txBody>
          <a:bodyPr/>
          <a:lstStyle/>
          <a:p>
            <a:r>
              <a:rPr lang="en-US" altLang="en-US"/>
              <a:t>Rosalind Franklin provided the most definitive X-ray picture</a:t>
            </a:r>
          </a:p>
          <a:p>
            <a:pPr>
              <a:buFont typeface="Arial" panose="020B0604020202020204" pitchFamily="34" charset="0"/>
              <a:buNone/>
            </a:pPr>
            <a:r>
              <a:rPr lang="ja-JP" altLang="en-US"/>
              <a:t>“</a:t>
            </a:r>
            <a:r>
              <a:rPr lang="en-US" altLang="ja-JP"/>
              <a:t> Photo 51</a:t>
            </a:r>
            <a:r>
              <a:rPr lang="ja-JP" altLang="en-US"/>
              <a:t>”</a:t>
            </a:r>
            <a:endParaRPr lang="en-US" altLang="ja-JP"/>
          </a:p>
          <a:p>
            <a:pPr>
              <a:buFont typeface="Arial" panose="020B0604020202020204" pitchFamily="34" charset="0"/>
              <a:buNone/>
            </a:pPr>
            <a:endParaRPr lang="en-US" altLang="en-US"/>
          </a:p>
          <a:p>
            <a:pPr>
              <a:buFont typeface="Arial" panose="020B0604020202020204" pitchFamily="34" charset="0"/>
              <a:buNone/>
            </a:pPr>
            <a:r>
              <a:rPr lang="en-US" altLang="en-US"/>
              <a:t>Was not recognized as a major contributor until after her death.</a:t>
            </a:r>
          </a:p>
        </p:txBody>
      </p:sp>
    </p:spTree>
    <p:extLst>
      <p:ext uri="{BB962C8B-B14F-4D97-AF65-F5344CB8AC3E}">
        <p14:creationId xmlns:p14="http://schemas.microsoft.com/office/powerpoint/2010/main" val="118188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0">
            <a:extLst>
              <a:ext uri="{FF2B5EF4-FFF2-40B4-BE49-F238E27FC236}">
                <a16:creationId xmlns:a16="http://schemas.microsoft.com/office/drawing/2014/main" id="{B8BB3751-A900-6643-92E7-E2EC66C81F86}"/>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10.14</a:t>
            </a:r>
          </a:p>
        </p:txBody>
      </p:sp>
      <p:pic>
        <p:nvPicPr>
          <p:cNvPr id="61442" name="Picture 11">
            <a:extLst>
              <a:ext uri="{FF2B5EF4-FFF2-40B4-BE49-F238E27FC236}">
                <a16:creationId xmlns:a16="http://schemas.microsoft.com/office/drawing/2014/main" id="{DF172EB2-2395-9B45-B647-8AA2D5900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732"/>
          <a:stretch>
            <a:fillRect/>
          </a:stretch>
        </p:blipFill>
        <p:spPr bwMode="auto">
          <a:xfrm>
            <a:off x="3000375" y="1285875"/>
            <a:ext cx="3176588"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3">
            <a:extLst>
              <a:ext uri="{FF2B5EF4-FFF2-40B4-BE49-F238E27FC236}">
                <a16:creationId xmlns:a16="http://schemas.microsoft.com/office/drawing/2014/main" id="{2331E691-47C0-594F-AFCA-8FD8908237D9}"/>
              </a:ext>
            </a:extLst>
          </p:cNvPr>
          <p:cNvSpPr txBox="1">
            <a:spLocks noChangeArrowheads="1"/>
          </p:cNvSpPr>
          <p:nvPr/>
        </p:nvSpPr>
        <p:spPr bwMode="auto">
          <a:xfrm>
            <a:off x="1543050" y="1085850"/>
            <a:ext cx="61150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100">
                <a:latin typeface="Arial" panose="020B0604020202020204" pitchFamily="34" charset="0"/>
              </a:rPr>
              <a:t>The Watson-Crick Model---Also known as B-DNA</a:t>
            </a:r>
          </a:p>
        </p:txBody>
      </p:sp>
      <p:pic>
        <p:nvPicPr>
          <p:cNvPr id="61444" name="Picture 1">
            <a:extLst>
              <a:ext uri="{FF2B5EF4-FFF2-40B4-BE49-F238E27FC236}">
                <a16:creationId xmlns:a16="http://schemas.microsoft.com/office/drawing/2014/main" id="{DDDD8722-EC85-FD4B-91FB-8D707CD83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11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14EE2DD-C144-634D-8B16-5D1722ACA063}"/>
              </a:ext>
            </a:extLst>
          </p:cNvPr>
          <p:cNvSpPr>
            <a:spLocks noGrp="1"/>
          </p:cNvSpPr>
          <p:nvPr>
            <p:ph type="title" idx="4294967295"/>
          </p:nvPr>
        </p:nvSpPr>
        <p:spPr/>
        <p:txBody>
          <a:bodyPr/>
          <a:lstStyle/>
          <a:p>
            <a:pPr eaLnBrk="1" hangingPunct="1"/>
            <a:r>
              <a:rPr lang="en-US" altLang="en-US" dirty="0"/>
              <a:t>Where were we? </a:t>
            </a:r>
          </a:p>
        </p:txBody>
      </p:sp>
      <p:sp>
        <p:nvSpPr>
          <p:cNvPr id="32770" name="Content Placeholder 2">
            <a:extLst>
              <a:ext uri="{FF2B5EF4-FFF2-40B4-BE49-F238E27FC236}">
                <a16:creationId xmlns:a16="http://schemas.microsoft.com/office/drawing/2014/main" id="{D0163BC7-7DF1-3C4F-B916-C9E74DA3A8DD}"/>
              </a:ext>
            </a:extLst>
          </p:cNvPr>
          <p:cNvSpPr>
            <a:spLocks noGrp="1"/>
          </p:cNvSpPr>
          <p:nvPr>
            <p:ph idx="4294967295"/>
          </p:nvPr>
        </p:nvSpPr>
        <p:spPr/>
        <p:txBody>
          <a:bodyPr/>
          <a:lstStyle/>
          <a:p>
            <a:pPr eaLnBrk="1" hangingPunct="1"/>
            <a:r>
              <a:rPr lang="en-US" altLang="en-US" dirty="0"/>
              <a:t>DNA as a chemical---</a:t>
            </a:r>
          </a:p>
        </p:txBody>
      </p:sp>
    </p:spTree>
    <p:extLst>
      <p:ext uri="{BB962C8B-B14F-4D97-AF65-F5344CB8AC3E}">
        <p14:creationId xmlns:p14="http://schemas.microsoft.com/office/powerpoint/2010/main" val="214779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F7708D2A-CAE7-BF45-8EC9-F0477694D5D3}"/>
              </a:ext>
            </a:extLst>
          </p:cNvPr>
          <p:cNvSpPr>
            <a:spLocks noGrp="1"/>
          </p:cNvSpPr>
          <p:nvPr>
            <p:ph type="title"/>
          </p:nvPr>
        </p:nvSpPr>
        <p:spPr/>
        <p:txBody>
          <a:bodyPr/>
          <a:lstStyle/>
          <a:p>
            <a:endParaRPr lang="en-US" altLang="en-US"/>
          </a:p>
        </p:txBody>
      </p:sp>
      <p:sp>
        <p:nvSpPr>
          <p:cNvPr id="37890" name="Content Placeholder 2">
            <a:extLst>
              <a:ext uri="{FF2B5EF4-FFF2-40B4-BE49-F238E27FC236}">
                <a16:creationId xmlns:a16="http://schemas.microsoft.com/office/drawing/2014/main" id="{1610F7AA-3CCD-2240-BCD1-71B6A99D4FAE}"/>
              </a:ext>
            </a:extLst>
          </p:cNvPr>
          <p:cNvSpPr>
            <a:spLocks noGrp="1"/>
          </p:cNvSpPr>
          <p:nvPr>
            <p:ph idx="1"/>
          </p:nvPr>
        </p:nvSpPr>
        <p:spPr/>
        <p:txBody>
          <a:bodyPr/>
          <a:lstStyle/>
          <a:p>
            <a:pPr>
              <a:defRPr/>
            </a:pPr>
            <a:r>
              <a:rPr lang="en-US" dirty="0">
                <a:ea typeface="MS PGothic" charset="0"/>
                <a:cs typeface="MS PGothic" charset="0"/>
              </a:rPr>
              <a:t>Read Watson and Crick</a:t>
            </a:r>
            <a:r>
              <a:rPr lang="ja-JP" altLang="en-US" dirty="0">
                <a:ea typeface="MS PGothic" charset="0"/>
                <a:cs typeface="MS PGothic" charset="0"/>
              </a:rPr>
              <a:t>’</a:t>
            </a:r>
            <a:r>
              <a:rPr lang="en-US" altLang="ja-JP" dirty="0">
                <a:ea typeface="MS PGothic" charset="0"/>
                <a:cs typeface="MS PGothic" charset="0"/>
              </a:rPr>
              <a:t>s  complete paper published in 1953 in </a:t>
            </a:r>
            <a:r>
              <a:rPr lang="en-US" altLang="ja-JP" i="1" dirty="0">
                <a:ea typeface="MS PGothic" charset="0"/>
                <a:cs typeface="MS PGothic" charset="0"/>
              </a:rPr>
              <a:t>Nature</a:t>
            </a:r>
            <a:r>
              <a:rPr lang="en-US" altLang="ja-JP" dirty="0">
                <a:ea typeface="MS PGothic" charset="0"/>
                <a:cs typeface="MS PGothic" charset="0"/>
              </a:rPr>
              <a:t> journal.</a:t>
            </a:r>
          </a:p>
          <a:p>
            <a:pPr>
              <a:defRPr/>
            </a:pPr>
            <a:endParaRPr lang="en-US" dirty="0">
              <a:ea typeface="MS PGothic" charset="0"/>
              <a:cs typeface="MS PGothic" charset="0"/>
            </a:endParaRPr>
          </a:p>
          <a:p>
            <a:pPr>
              <a:defRPr/>
            </a:pPr>
            <a:r>
              <a:rPr lang="en-US" dirty="0">
                <a:ea typeface="MS PGothic" charset="0"/>
                <a:cs typeface="MS PGothic" charset="0"/>
              </a:rPr>
              <a:t>P.</a:t>
            </a:r>
            <a:r>
              <a:rPr lang="en-US" dirty="0">
                <a:solidFill>
                  <a:srgbClr val="FF0000"/>
                </a:solidFill>
                <a:ea typeface="MS PGothic" charset="0"/>
                <a:cs typeface="MS PGothic" charset="0"/>
              </a:rPr>
              <a:t>248</a:t>
            </a:r>
            <a:r>
              <a:rPr lang="en-US" dirty="0">
                <a:ea typeface="MS PGothic" charset="0"/>
                <a:cs typeface="MS PGothic" charset="0"/>
              </a:rPr>
              <a:t> of your text.</a:t>
            </a:r>
          </a:p>
          <a:p>
            <a:pPr>
              <a:defRPr/>
            </a:pPr>
            <a:endParaRPr lang="en-US" dirty="0">
              <a:ea typeface="MS PGothic" charset="0"/>
              <a:cs typeface="MS PGothic" charset="0"/>
            </a:endParaRPr>
          </a:p>
          <a:p>
            <a:pPr marL="0" indent="0">
              <a:buFont typeface="Arial" panose="020B0604020202020204" pitchFamily="34" charset="0"/>
              <a:buNone/>
              <a:defRPr/>
            </a:pPr>
            <a:r>
              <a:rPr lang="en-US" dirty="0">
                <a:ea typeface="MS PGothic" charset="0"/>
                <a:cs typeface="MS PGothic" charset="0"/>
              </a:rPr>
              <a:t>Read it! </a:t>
            </a:r>
          </a:p>
        </p:txBody>
      </p:sp>
    </p:spTree>
    <p:extLst>
      <p:ext uri="{BB962C8B-B14F-4D97-AF65-F5344CB8AC3E}">
        <p14:creationId xmlns:p14="http://schemas.microsoft.com/office/powerpoint/2010/main" val="54134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3E16F7F2-919E-A943-87DC-BEBE1D554426}"/>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D20E5692-AE64-DD47-AC0A-D8E56E306F8B}"/>
              </a:ext>
            </a:extLst>
          </p:cNvPr>
          <p:cNvSpPr>
            <a:spLocks noGrp="1"/>
          </p:cNvSpPr>
          <p:nvPr>
            <p:ph idx="1"/>
          </p:nvPr>
        </p:nvSpPr>
        <p:spPr/>
        <p:txBody>
          <a:bodyPr/>
          <a:lstStyle/>
          <a:p>
            <a:pPr>
              <a:defRPr/>
            </a:pPr>
            <a:r>
              <a:rPr lang="en-US" dirty="0"/>
              <a:t>Definitive X-ray diffraction on a complete DNA double helix was not possible until 1982!  </a:t>
            </a:r>
          </a:p>
          <a:p>
            <a:pPr>
              <a:defRPr/>
            </a:pPr>
            <a:endParaRPr lang="en-US" dirty="0"/>
          </a:p>
          <a:p>
            <a:pPr marL="0" indent="0">
              <a:buFont typeface="Arial" panose="020B0604020202020204" pitchFamily="34" charset="0"/>
              <a:buNone/>
              <a:defRPr/>
            </a:pPr>
            <a:r>
              <a:rPr lang="en-US" dirty="0"/>
              <a:t>As mentioned---this W-C model is known as B-DNA.  In cells, and in experiments outside of cells (in vitro), DNA can assume variations on the B-DNA form.  (Read about variations, C, D, E, Z, P DNA---p 249)</a:t>
            </a:r>
          </a:p>
        </p:txBody>
      </p:sp>
    </p:spTree>
    <p:extLst>
      <p:ext uri="{BB962C8B-B14F-4D97-AF65-F5344CB8AC3E}">
        <p14:creationId xmlns:p14="http://schemas.microsoft.com/office/powerpoint/2010/main" val="3229071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oter Placeholder 7">
            <a:extLst>
              <a:ext uri="{FF2B5EF4-FFF2-40B4-BE49-F238E27FC236}">
                <a16:creationId xmlns:a16="http://schemas.microsoft.com/office/drawing/2014/main" id="{F2A79F8C-DB1E-B249-8606-C1055CCFA089}"/>
              </a:ext>
            </a:extLst>
          </p:cNvPr>
          <p:cNvSpPr>
            <a:spLocks noGrp="1" noChangeArrowheads="1"/>
          </p:cNvSpPr>
          <p:nvPr>
            <p:ph type="ftr" sz="quarter" idx="11"/>
          </p:nvPr>
        </p:nvSpPr>
        <p:spPr bwMode="auto">
          <a:xfrm>
            <a:off x="1485900" y="5624513"/>
            <a:ext cx="160020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557213" indent="-214313">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857250" indent="-17145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200150" indent="-1714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1543050" indent="-1714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l">
              <a:spcBef>
                <a:spcPct val="0"/>
              </a:spcBef>
              <a:buFontTx/>
              <a:buNone/>
            </a:pPr>
            <a:r>
              <a:rPr lang="en-GB" altLang="en-US" sz="900">
                <a:solidFill>
                  <a:srgbClr val="898989"/>
                </a:solidFill>
                <a:cs typeface="Arial" panose="020B0604020202020204" pitchFamily="34" charset="0"/>
              </a:rPr>
              <a:t>© 2015 Pearson Education, Inc.</a:t>
            </a:r>
          </a:p>
        </p:txBody>
      </p:sp>
      <p:sp>
        <p:nvSpPr>
          <p:cNvPr id="65538" name="Text Box 12">
            <a:extLst>
              <a:ext uri="{FF2B5EF4-FFF2-40B4-BE49-F238E27FC236}">
                <a16:creationId xmlns:a16="http://schemas.microsoft.com/office/drawing/2014/main" id="{BEC23975-7FD6-3943-A1B2-EBF82D46DA63}"/>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latin typeface="Arial" panose="020B0604020202020204" pitchFamily="34" charset="0"/>
              </a:rPr>
              <a:t>Figure 10-15</a:t>
            </a:r>
          </a:p>
        </p:txBody>
      </p:sp>
      <p:pic>
        <p:nvPicPr>
          <p:cNvPr id="65539" name="Picture 1">
            <a:extLst>
              <a:ext uri="{FF2B5EF4-FFF2-40B4-BE49-F238E27FC236}">
                <a16:creationId xmlns:a16="http://schemas.microsoft.com/office/drawing/2014/main" id="{8738DC57-4916-EE4B-A845-B3C0D7D2A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66850"/>
            <a:ext cx="3200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2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468BF06E-BA94-5948-94A6-BEEBDFCD2879}"/>
              </a:ext>
            </a:extLst>
          </p:cNvPr>
          <p:cNvSpPr>
            <a:spLocks noGrp="1"/>
          </p:cNvSpPr>
          <p:nvPr>
            <p:ph type="title" idx="4294967295"/>
          </p:nvPr>
        </p:nvSpPr>
        <p:spPr/>
        <p:txBody>
          <a:bodyPr/>
          <a:lstStyle/>
          <a:p>
            <a:r>
              <a:rPr lang="en-US" altLang="en-US"/>
              <a:t>After the double helix</a:t>
            </a:r>
            <a:r>
              <a:rPr lang="is-IS" altLang="en-US"/>
              <a:t>…</a:t>
            </a:r>
            <a:endParaRPr lang="en-US" altLang="en-US"/>
          </a:p>
        </p:txBody>
      </p:sp>
      <p:sp>
        <p:nvSpPr>
          <p:cNvPr id="46082" name="Rectangle 3">
            <a:extLst>
              <a:ext uri="{FF2B5EF4-FFF2-40B4-BE49-F238E27FC236}">
                <a16:creationId xmlns:a16="http://schemas.microsoft.com/office/drawing/2014/main" id="{EC801E79-BC40-C14F-A7D3-C1CE0A9526BB}"/>
              </a:ext>
            </a:extLst>
          </p:cNvPr>
          <p:cNvSpPr>
            <a:spLocks noGrp="1"/>
          </p:cNvSpPr>
          <p:nvPr>
            <p:ph type="body" idx="4294967295"/>
          </p:nvPr>
        </p:nvSpPr>
        <p:spPr/>
        <p:txBody>
          <a:bodyPr/>
          <a:lstStyle/>
          <a:p>
            <a:r>
              <a:rPr lang="en-US" altLang="en-US"/>
              <a:t>…</a:t>
            </a:r>
            <a:r>
              <a:rPr lang="ja-JP" altLang="en-US"/>
              <a:t>”</a:t>
            </a:r>
            <a:r>
              <a:rPr lang="en-US" altLang="ja-JP" i="1"/>
              <a:t>It has not escaped our notice that the specific pairing we have postulated immediately suggests a possible copying  mechanism for the genetic material</a:t>
            </a:r>
            <a:r>
              <a:rPr lang="ja-JP" altLang="en-US" i="1"/>
              <a:t>”</a:t>
            </a:r>
            <a:r>
              <a:rPr lang="en-US" altLang="ja-JP"/>
              <a:t>…</a:t>
            </a:r>
          </a:p>
          <a:p>
            <a:endParaRPr lang="en-US" altLang="en-US"/>
          </a:p>
          <a:p>
            <a:pPr lvl="2">
              <a:buFont typeface="Arial" panose="020B0604020202020204" pitchFamily="34" charset="0"/>
              <a:buNone/>
            </a:pPr>
            <a:r>
              <a:rPr lang="en-US" altLang="en-US"/>
              <a:t>Watson and Crick</a:t>
            </a:r>
          </a:p>
          <a:p>
            <a:pPr lvl="2">
              <a:buFont typeface="Arial" panose="020B0604020202020204" pitchFamily="34" charset="0"/>
              <a:buNone/>
            </a:pPr>
            <a:endParaRPr lang="en-US" altLang="en-US"/>
          </a:p>
          <a:p>
            <a:pPr lvl="2">
              <a:buFont typeface="Arial" panose="020B0604020202020204" pitchFamily="34" charset="0"/>
              <a:buNone/>
            </a:pPr>
            <a:r>
              <a:rPr lang="en-US" altLang="en-US"/>
              <a:t>What did they mean? How did they see a mechanism for replication?</a:t>
            </a:r>
          </a:p>
          <a:p>
            <a:pPr lvl="2">
              <a:buFont typeface="Arial" panose="020B0604020202020204" pitchFamily="34" charset="0"/>
              <a:buNone/>
            </a:pPr>
            <a:endParaRPr lang="en-US" altLang="en-US"/>
          </a:p>
        </p:txBody>
      </p:sp>
    </p:spTree>
    <p:extLst>
      <p:ext uri="{BB962C8B-B14F-4D97-AF65-F5344CB8AC3E}">
        <p14:creationId xmlns:p14="http://schemas.microsoft.com/office/powerpoint/2010/main" val="108277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0B360749-78B2-254A-A2C9-420DD92D062F}"/>
              </a:ext>
            </a:extLst>
          </p:cNvPr>
          <p:cNvSpPr>
            <a:spLocks noGrp="1"/>
          </p:cNvSpPr>
          <p:nvPr>
            <p:ph type="body" idx="4294967295"/>
          </p:nvPr>
        </p:nvSpPr>
        <p:spPr/>
        <p:txBody>
          <a:bodyPr/>
          <a:lstStyle/>
          <a:p>
            <a:pPr marL="942975" indent="-942975">
              <a:buFont typeface="Arial" panose="020B0604020202020204" pitchFamily="34" charset="0"/>
              <a:buNone/>
            </a:pPr>
            <a:r>
              <a:rPr lang="en-US" altLang="en-US">
                <a:solidFill>
                  <a:srgbClr val="D43D2B"/>
                </a:solidFill>
              </a:rPr>
              <a:t>11.1</a:t>
            </a:r>
            <a:r>
              <a:rPr lang="en-US" altLang="en-US"/>
              <a:t>	DNA Is Reproduced by Semiconservative Replication</a:t>
            </a:r>
          </a:p>
          <a:p>
            <a:pPr marL="942975" indent="-942975">
              <a:buFont typeface="Arial" panose="020B0604020202020204" pitchFamily="34" charset="0"/>
              <a:buNone/>
            </a:pPr>
            <a:endParaRPr lang="en-US" altLang="en-US"/>
          </a:p>
          <a:p>
            <a:pPr marL="942975" indent="-942975">
              <a:buFont typeface="Arial" panose="020B0604020202020204" pitchFamily="34" charset="0"/>
              <a:buNone/>
            </a:pPr>
            <a:r>
              <a:rPr lang="en-US" altLang="en-US"/>
              <a:t>Moving to chapter 11.</a:t>
            </a:r>
            <a:endParaRPr lang="en-GB" altLang="en-US"/>
          </a:p>
        </p:txBody>
      </p:sp>
    </p:spTree>
    <p:extLst>
      <p:ext uri="{BB962C8B-B14F-4D97-AF65-F5344CB8AC3E}">
        <p14:creationId xmlns:p14="http://schemas.microsoft.com/office/powerpoint/2010/main" val="41157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02ACFBEB-C9FC-9E49-81C5-CE4C3C2CA8C4}"/>
              </a:ext>
            </a:extLst>
          </p:cNvPr>
          <p:cNvSpPr>
            <a:spLocks noGrp="1"/>
          </p:cNvSpPr>
          <p:nvPr>
            <p:ph type="title" idx="4294967295"/>
          </p:nvPr>
        </p:nvSpPr>
        <p:spPr/>
        <p:txBody>
          <a:bodyPr/>
          <a:lstStyle/>
          <a:p>
            <a:endParaRPr lang="en-US" altLang="en-US"/>
          </a:p>
        </p:txBody>
      </p:sp>
      <p:sp>
        <p:nvSpPr>
          <p:cNvPr id="49154" name="Rectangle 3">
            <a:extLst>
              <a:ext uri="{FF2B5EF4-FFF2-40B4-BE49-F238E27FC236}">
                <a16:creationId xmlns:a16="http://schemas.microsoft.com/office/drawing/2014/main" id="{968AC336-06C5-8246-B739-CBE1D0416E41}"/>
              </a:ext>
            </a:extLst>
          </p:cNvPr>
          <p:cNvSpPr>
            <a:spLocks noGrp="1"/>
          </p:cNvSpPr>
          <p:nvPr>
            <p:ph type="body" idx="4294967295"/>
          </p:nvPr>
        </p:nvSpPr>
        <p:spPr/>
        <p:txBody>
          <a:bodyPr/>
          <a:lstStyle/>
          <a:p>
            <a:r>
              <a:rPr lang="en-US" altLang="en-US"/>
              <a:t>Semiconservative replication </a:t>
            </a:r>
          </a:p>
          <a:p>
            <a:pPr lvl="1"/>
            <a:r>
              <a:rPr lang="en-US" altLang="en-US"/>
              <a:t>Replication of DNA occurs such that each new molecule is made of one </a:t>
            </a:r>
            <a:r>
              <a:rPr lang="ja-JP" altLang="en-US"/>
              <a:t>“</a:t>
            </a:r>
            <a:r>
              <a:rPr lang="en-US" altLang="ja-JP"/>
              <a:t>old</a:t>
            </a:r>
            <a:r>
              <a:rPr lang="ja-JP" altLang="en-US"/>
              <a:t>”</a:t>
            </a:r>
            <a:r>
              <a:rPr lang="en-US" altLang="ja-JP"/>
              <a:t> strand from the original parent molecule, and one newly synthesized strand.</a:t>
            </a:r>
          </a:p>
          <a:p>
            <a:pPr lvl="2"/>
            <a:r>
              <a:rPr lang="en-US" altLang="en-US"/>
              <a:t>Each new molecule is partly concerved.</a:t>
            </a:r>
          </a:p>
        </p:txBody>
      </p:sp>
    </p:spTree>
    <p:extLst>
      <p:ext uri="{BB962C8B-B14F-4D97-AF65-F5344CB8AC3E}">
        <p14:creationId xmlns:p14="http://schemas.microsoft.com/office/powerpoint/2010/main" val="124066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a:extLst>
              <a:ext uri="{FF2B5EF4-FFF2-40B4-BE49-F238E27FC236}">
                <a16:creationId xmlns:a16="http://schemas.microsoft.com/office/drawing/2014/main" id="{A7425D09-195B-044B-9931-1F77E1B8B366}"/>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11.1</a:t>
            </a:r>
          </a:p>
        </p:txBody>
      </p:sp>
      <p:pic>
        <p:nvPicPr>
          <p:cNvPr id="50178" name="Picture 3">
            <a:extLst>
              <a:ext uri="{FF2B5EF4-FFF2-40B4-BE49-F238E27FC236}">
                <a16:creationId xmlns:a16="http://schemas.microsoft.com/office/drawing/2014/main" id="{F7B7E811-4A61-F84F-AB95-4CE7312F5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3494088" y="1112838"/>
            <a:ext cx="215582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75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Text Box 2">
            <a:extLst>
              <a:ext uri="{FF2B5EF4-FFF2-40B4-BE49-F238E27FC236}">
                <a16:creationId xmlns:a16="http://schemas.microsoft.com/office/drawing/2014/main" id="{737FB3DC-41D2-6149-BA19-CEC325A69B2F}"/>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11.2</a:t>
            </a:r>
          </a:p>
        </p:txBody>
      </p:sp>
      <p:pic>
        <p:nvPicPr>
          <p:cNvPr id="52226" name="Picture 3">
            <a:extLst>
              <a:ext uri="{FF2B5EF4-FFF2-40B4-BE49-F238E27FC236}">
                <a16:creationId xmlns:a16="http://schemas.microsoft.com/office/drawing/2014/main" id="{25EF1E01-AA75-6243-8C59-5D5F93836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1"/>
          <a:stretch>
            <a:fillRect/>
          </a:stretch>
        </p:blipFill>
        <p:spPr bwMode="auto">
          <a:xfrm>
            <a:off x="2568575" y="1141413"/>
            <a:ext cx="4006850"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Oval 4">
            <a:extLst>
              <a:ext uri="{FF2B5EF4-FFF2-40B4-BE49-F238E27FC236}">
                <a16:creationId xmlns:a16="http://schemas.microsoft.com/office/drawing/2014/main" id="{36BA40A3-37C3-EE4E-A729-FCA7C282A75D}"/>
              </a:ext>
            </a:extLst>
          </p:cNvPr>
          <p:cNvSpPr>
            <a:spLocks noChangeArrowheads="1"/>
          </p:cNvSpPr>
          <p:nvPr/>
        </p:nvSpPr>
        <p:spPr bwMode="auto">
          <a:xfrm>
            <a:off x="3771900" y="3829050"/>
            <a:ext cx="1428750" cy="1943100"/>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1509" name="TextBox 1">
            <a:extLst>
              <a:ext uri="{FF2B5EF4-FFF2-40B4-BE49-F238E27FC236}">
                <a16:creationId xmlns:a16="http://schemas.microsoft.com/office/drawing/2014/main" id="{5CA78A32-996A-3A46-A791-3C0C4EEBC6E4}"/>
              </a:ext>
            </a:extLst>
          </p:cNvPr>
          <p:cNvSpPr txBox="1">
            <a:spLocks noChangeArrowheads="1"/>
          </p:cNvSpPr>
          <p:nvPr/>
        </p:nvSpPr>
        <p:spPr bwMode="auto">
          <a:xfrm>
            <a:off x="1314450" y="2228850"/>
            <a:ext cx="1771650" cy="854075"/>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defRPr/>
            </a:pPr>
            <a:r>
              <a:rPr lang="en-US" sz="1800">
                <a:solidFill>
                  <a:srgbClr val="FF0000"/>
                </a:solidFill>
              </a:rPr>
              <a:t>Other alternatives?</a:t>
            </a:r>
          </a:p>
          <a:p>
            <a:pPr eaLnBrk="1" hangingPunct="1">
              <a:defRPr/>
            </a:pPr>
            <a:endParaRPr lang="en-US" sz="1350">
              <a:latin typeface="Arial" charset="0"/>
            </a:endParaRPr>
          </a:p>
        </p:txBody>
      </p:sp>
    </p:spTree>
    <p:extLst>
      <p:ext uri="{BB962C8B-B14F-4D97-AF65-F5344CB8AC3E}">
        <p14:creationId xmlns:p14="http://schemas.microsoft.com/office/powerpoint/2010/main" val="3516766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798BE640-F580-554F-97D4-C20A44823003}"/>
              </a:ext>
            </a:extLst>
          </p:cNvPr>
          <p:cNvSpPr>
            <a:spLocks noGrp="1"/>
          </p:cNvSpPr>
          <p:nvPr>
            <p:ph type="title" idx="4294967295"/>
          </p:nvPr>
        </p:nvSpPr>
        <p:spPr/>
        <p:txBody>
          <a:bodyPr/>
          <a:lstStyle/>
          <a:p>
            <a:endParaRPr lang="en-US" altLang="en-US"/>
          </a:p>
        </p:txBody>
      </p:sp>
      <p:sp>
        <p:nvSpPr>
          <p:cNvPr id="23555" name="Rectangle 3">
            <a:extLst>
              <a:ext uri="{FF2B5EF4-FFF2-40B4-BE49-F238E27FC236}">
                <a16:creationId xmlns:a16="http://schemas.microsoft.com/office/drawing/2014/main" id="{890F352E-E00F-024A-B5BF-37AB3B648938}"/>
              </a:ext>
            </a:extLst>
          </p:cNvPr>
          <p:cNvSpPr>
            <a:spLocks noGrp="1"/>
          </p:cNvSpPr>
          <p:nvPr>
            <p:ph type="body" idx="4294967295"/>
          </p:nvPr>
        </p:nvSpPr>
        <p:spPr/>
        <p:txBody>
          <a:bodyPr>
            <a:normAutofit lnSpcReduction="10000"/>
          </a:bodyPr>
          <a:lstStyle/>
          <a:p>
            <a:pPr>
              <a:defRPr/>
            </a:pPr>
            <a:r>
              <a:rPr lang="en-US" dirty="0">
                <a:ea typeface="MS PGothic" charset="0"/>
              </a:rPr>
              <a:t>Experimental evidence—</a:t>
            </a:r>
          </a:p>
          <a:p>
            <a:pPr>
              <a:buFont typeface="Arial" charset="0"/>
              <a:buNone/>
              <a:defRPr/>
            </a:pPr>
            <a:endParaRPr lang="en-US" dirty="0">
              <a:ea typeface="MS PGothic" charset="0"/>
            </a:endParaRPr>
          </a:p>
          <a:p>
            <a:pPr>
              <a:buFont typeface="Arial" charset="0"/>
              <a:buNone/>
              <a:defRPr/>
            </a:pPr>
            <a:r>
              <a:rPr lang="en-US" dirty="0" err="1">
                <a:ea typeface="MS PGothic" charset="0"/>
              </a:rPr>
              <a:t>Messelson</a:t>
            </a:r>
            <a:r>
              <a:rPr lang="en-US" dirty="0">
                <a:ea typeface="MS PGothic" charset="0"/>
              </a:rPr>
              <a:t> and Stahl</a:t>
            </a:r>
            <a:r>
              <a:rPr lang="ja-JP" altLang="en-US">
                <a:ea typeface="MS PGothic" charset="0"/>
              </a:rPr>
              <a:t>’</a:t>
            </a:r>
            <a:r>
              <a:rPr lang="en-US" altLang="ja-JP" dirty="0">
                <a:ea typeface="MS PGothic" charset="0"/>
              </a:rPr>
              <a:t>s experiment</a:t>
            </a:r>
          </a:p>
          <a:p>
            <a:pPr>
              <a:buFont typeface="Arial" charset="0"/>
              <a:buNone/>
              <a:defRPr/>
            </a:pPr>
            <a:r>
              <a:rPr lang="en-US" dirty="0">
                <a:ea typeface="MS PGothic" charset="0"/>
              </a:rPr>
              <a:t>	Like Hershey and Chase,  used radiolabeling to distinguish how DNA was synthesized/copied. </a:t>
            </a:r>
          </a:p>
          <a:p>
            <a:pPr>
              <a:buFont typeface="Arial" charset="0"/>
              <a:buNone/>
              <a:defRPr/>
            </a:pPr>
            <a:r>
              <a:rPr lang="en-US" dirty="0">
                <a:ea typeface="MS PGothic" charset="0"/>
              </a:rPr>
              <a:t>What organism was used? </a:t>
            </a:r>
            <a:r>
              <a:rPr lang="en-US" i="1" dirty="0">
                <a:ea typeface="MS PGothic" charset="0"/>
              </a:rPr>
              <a:t>E. coli</a:t>
            </a:r>
            <a:endParaRPr lang="en-US" dirty="0">
              <a:ea typeface="MS PGothic" charset="0"/>
            </a:endParaRPr>
          </a:p>
          <a:p>
            <a:pPr>
              <a:buFont typeface="Arial" charset="0"/>
              <a:buNone/>
              <a:defRPr/>
            </a:pPr>
            <a:endParaRPr lang="en-US" dirty="0">
              <a:ea typeface="MS PGothic" charset="0"/>
            </a:endParaRPr>
          </a:p>
          <a:p>
            <a:pPr>
              <a:buFont typeface="Arial" charset="0"/>
              <a:buNone/>
              <a:defRPr/>
            </a:pPr>
            <a:r>
              <a:rPr lang="en-US" dirty="0">
                <a:ea typeface="MS PGothic" charset="0"/>
              </a:rPr>
              <a:t>Hooray for  </a:t>
            </a:r>
            <a:r>
              <a:rPr lang="en-US" i="1" dirty="0">
                <a:ea typeface="MS PGothic" charset="0"/>
              </a:rPr>
              <a:t>E. coli</a:t>
            </a:r>
            <a:r>
              <a:rPr lang="en-US" dirty="0">
                <a:ea typeface="MS PGothic" charset="0"/>
              </a:rPr>
              <a:t>!!!</a:t>
            </a:r>
          </a:p>
        </p:txBody>
      </p:sp>
    </p:spTree>
    <p:extLst>
      <p:ext uri="{BB962C8B-B14F-4D97-AF65-F5344CB8AC3E}">
        <p14:creationId xmlns:p14="http://schemas.microsoft.com/office/powerpoint/2010/main" val="1367799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2D8E9A61-8350-EF49-AF4E-E94984BE1841}"/>
              </a:ext>
            </a:extLst>
          </p:cNvPr>
          <p:cNvSpPr>
            <a:spLocks noGrp="1"/>
          </p:cNvSpPr>
          <p:nvPr>
            <p:ph type="title" idx="4294967295"/>
          </p:nvPr>
        </p:nvSpPr>
        <p:spPr/>
        <p:txBody>
          <a:bodyPr/>
          <a:lstStyle/>
          <a:p>
            <a:r>
              <a:rPr lang="en-US" altLang="en-US"/>
              <a:t>The experiment</a:t>
            </a:r>
          </a:p>
        </p:txBody>
      </p:sp>
      <p:sp>
        <p:nvSpPr>
          <p:cNvPr id="55298" name="Content Placeholder 2">
            <a:extLst>
              <a:ext uri="{FF2B5EF4-FFF2-40B4-BE49-F238E27FC236}">
                <a16:creationId xmlns:a16="http://schemas.microsoft.com/office/drawing/2014/main" id="{682FB9AA-5EDC-EF48-AA9C-C6BB26689C80}"/>
              </a:ext>
            </a:extLst>
          </p:cNvPr>
          <p:cNvSpPr>
            <a:spLocks noGrp="1"/>
          </p:cNvSpPr>
          <p:nvPr>
            <p:ph idx="4294967295"/>
          </p:nvPr>
        </p:nvSpPr>
        <p:spPr/>
        <p:txBody>
          <a:bodyPr/>
          <a:lstStyle/>
          <a:p>
            <a:r>
              <a:rPr lang="en-US" altLang="en-US" i="1"/>
              <a:t>E.coli </a:t>
            </a:r>
            <a:r>
              <a:rPr lang="en-US" altLang="en-US"/>
              <a:t>were grown in 2 types of LB broth.</a:t>
            </a:r>
          </a:p>
          <a:p>
            <a:pPr lvl="1"/>
            <a:r>
              <a:rPr lang="en-US" altLang="en-US"/>
              <a:t>One had Nitrogen-14</a:t>
            </a:r>
          </a:p>
          <a:p>
            <a:pPr lvl="1"/>
            <a:r>
              <a:rPr lang="en-US" altLang="en-US"/>
              <a:t>One had Nitrogen-15</a:t>
            </a:r>
          </a:p>
          <a:p>
            <a:pPr lvl="1">
              <a:buFont typeface="Arial" panose="020B0604020202020204" pitchFamily="34" charset="0"/>
              <a:buNone/>
            </a:pPr>
            <a:endParaRPr lang="en-US" altLang="en-US"/>
          </a:p>
          <a:p>
            <a:pPr lvl="1">
              <a:buFont typeface="Arial" panose="020B0604020202020204" pitchFamily="34" charset="0"/>
              <a:buNone/>
            </a:pPr>
            <a:r>
              <a:rPr lang="en-US" altLang="en-US"/>
              <a:t>Nitrogen will be incorporated into nucleotide bases. DNA with N-15 is heavier, than DNA with N-14 and will sink faster in a centrifuging experiment.</a:t>
            </a:r>
          </a:p>
        </p:txBody>
      </p:sp>
    </p:spTree>
    <p:extLst>
      <p:ext uri="{BB962C8B-B14F-4D97-AF65-F5344CB8AC3E}">
        <p14:creationId xmlns:p14="http://schemas.microsoft.com/office/powerpoint/2010/main" val="65619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8122C5B4-5E93-724C-83DB-E092C25C9642}"/>
              </a:ext>
            </a:extLst>
          </p:cNvPr>
          <p:cNvSpPr>
            <a:spLocks noGrp="1"/>
          </p:cNvSpPr>
          <p:nvPr>
            <p:ph type="title"/>
          </p:nvPr>
        </p:nvSpPr>
        <p:spPr>
          <a:xfrm>
            <a:off x="685800" y="228601"/>
            <a:ext cx="8077200" cy="533400"/>
          </a:xfrm>
        </p:spPr>
        <p:txBody>
          <a:bodyPr/>
          <a:lstStyle/>
          <a:p>
            <a:pPr algn="l"/>
            <a:r>
              <a:rPr lang="en-US" altLang="en-US" sz="3200" dirty="0"/>
              <a:t>Be sure you can….</a:t>
            </a:r>
          </a:p>
        </p:txBody>
      </p:sp>
      <p:sp>
        <p:nvSpPr>
          <p:cNvPr id="3" name="Content Placeholder 2">
            <a:extLst>
              <a:ext uri="{FF2B5EF4-FFF2-40B4-BE49-F238E27FC236}">
                <a16:creationId xmlns:a16="http://schemas.microsoft.com/office/drawing/2014/main" id="{5503819B-77E5-714D-84C7-A5EF6B7A3432}"/>
              </a:ext>
            </a:extLst>
          </p:cNvPr>
          <p:cNvSpPr>
            <a:spLocks noGrp="1"/>
          </p:cNvSpPr>
          <p:nvPr>
            <p:ph idx="1"/>
          </p:nvPr>
        </p:nvSpPr>
        <p:spPr>
          <a:xfrm>
            <a:off x="304800" y="1219200"/>
            <a:ext cx="7620000" cy="6705600"/>
          </a:xfrm>
        </p:spPr>
        <p:txBody>
          <a:bodyPr/>
          <a:lstStyle/>
          <a:p>
            <a:pPr>
              <a:defRPr/>
            </a:pPr>
            <a:r>
              <a:rPr lang="en-US" dirty="0"/>
              <a:t>Sketch </a:t>
            </a:r>
            <a:r>
              <a:rPr lang="en-US" dirty="0" err="1"/>
              <a:t>nucleoptides</a:t>
            </a:r>
            <a:endParaRPr lang="en-US" dirty="0"/>
          </a:p>
          <a:p>
            <a:pPr>
              <a:defRPr/>
            </a:pPr>
            <a:r>
              <a:rPr lang="en-US" dirty="0"/>
              <a:t>Recognize small differences in structure/chemical make up! </a:t>
            </a:r>
          </a:p>
          <a:p>
            <a:pPr>
              <a:defRPr/>
            </a:pPr>
            <a:r>
              <a:rPr lang="en-US" dirty="0"/>
              <a:t>Be sure to be able to distinguish between:</a:t>
            </a:r>
          </a:p>
          <a:p>
            <a:pPr marL="0" indent="0">
              <a:buFont typeface="Arial" panose="020B0604020202020204" pitchFamily="34" charset="0"/>
              <a:buNone/>
              <a:defRPr/>
            </a:pPr>
            <a:r>
              <a:rPr lang="en-US" dirty="0" err="1"/>
              <a:t>dNTPs</a:t>
            </a:r>
            <a:r>
              <a:rPr lang="en-US" dirty="0"/>
              <a:t> and NTPs</a:t>
            </a:r>
          </a:p>
          <a:p>
            <a:pPr marL="0" indent="0">
              <a:buFont typeface="Arial" panose="020B0604020202020204" pitchFamily="34" charset="0"/>
              <a:buNone/>
              <a:defRPr/>
            </a:pPr>
            <a:r>
              <a:rPr lang="en-US" dirty="0" err="1"/>
              <a:t>dNMPs</a:t>
            </a:r>
            <a:r>
              <a:rPr lang="en-US" dirty="0"/>
              <a:t>, </a:t>
            </a:r>
            <a:r>
              <a:rPr lang="en-US" dirty="0" err="1"/>
              <a:t>dNDPs</a:t>
            </a:r>
            <a:r>
              <a:rPr lang="en-US" dirty="0"/>
              <a:t>, dNTPs</a:t>
            </a:r>
          </a:p>
          <a:p>
            <a:pPr>
              <a:defRPr/>
            </a:pPr>
            <a:r>
              <a:rPr lang="en-US" dirty="0"/>
              <a:t>Be able to  recognize a stretch of RNA from a single strand of DNA….</a:t>
            </a:r>
          </a:p>
        </p:txBody>
      </p:sp>
    </p:spTree>
    <p:extLst>
      <p:ext uri="{BB962C8B-B14F-4D97-AF65-F5344CB8AC3E}">
        <p14:creationId xmlns:p14="http://schemas.microsoft.com/office/powerpoint/2010/main" val="1118373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a:extLst>
              <a:ext uri="{FF2B5EF4-FFF2-40B4-BE49-F238E27FC236}">
                <a16:creationId xmlns:a16="http://schemas.microsoft.com/office/drawing/2014/main" id="{3CD2418B-8EEF-0C43-A92A-3375263D8815}"/>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11.3</a:t>
            </a:r>
          </a:p>
        </p:txBody>
      </p:sp>
      <p:pic>
        <p:nvPicPr>
          <p:cNvPr id="56322" name="Picture 3">
            <a:extLst>
              <a:ext uri="{FF2B5EF4-FFF2-40B4-BE49-F238E27FC236}">
                <a16:creationId xmlns:a16="http://schemas.microsoft.com/office/drawing/2014/main" id="{715287F9-3B01-AE40-B084-7157AB118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29"/>
          <a:stretch>
            <a:fillRect/>
          </a:stretch>
        </p:blipFill>
        <p:spPr bwMode="auto">
          <a:xfrm>
            <a:off x="1365250" y="1230313"/>
            <a:ext cx="64135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86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a:extLst>
              <a:ext uri="{FF2B5EF4-FFF2-40B4-BE49-F238E27FC236}">
                <a16:creationId xmlns:a16="http://schemas.microsoft.com/office/drawing/2014/main" id="{124FF812-84C4-B84B-962B-569102A1EF51}"/>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11.4</a:t>
            </a:r>
          </a:p>
        </p:txBody>
      </p:sp>
      <p:pic>
        <p:nvPicPr>
          <p:cNvPr id="58370" name="Picture 3">
            <a:extLst>
              <a:ext uri="{FF2B5EF4-FFF2-40B4-BE49-F238E27FC236}">
                <a16:creationId xmlns:a16="http://schemas.microsoft.com/office/drawing/2014/main" id="{A13813AD-A4F3-D64A-B092-76FAC1B31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375"/>
          <a:stretch>
            <a:fillRect/>
          </a:stretch>
        </p:blipFill>
        <p:spPr bwMode="auto">
          <a:xfrm>
            <a:off x="1368425" y="2000250"/>
            <a:ext cx="640715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498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0813F018-E32B-C648-9D73-D8504AEB49AD}"/>
              </a:ext>
            </a:extLst>
          </p:cNvPr>
          <p:cNvSpPr>
            <a:spLocks noGrp="1"/>
          </p:cNvSpPr>
          <p:nvPr>
            <p:ph type="title" idx="4294967295"/>
          </p:nvPr>
        </p:nvSpPr>
        <p:spPr/>
        <p:txBody>
          <a:bodyPr/>
          <a:lstStyle/>
          <a:p>
            <a:endParaRPr lang="en-US" altLang="en-US"/>
          </a:p>
        </p:txBody>
      </p:sp>
      <p:sp>
        <p:nvSpPr>
          <p:cNvPr id="29699" name="Content Placeholder 2">
            <a:extLst>
              <a:ext uri="{FF2B5EF4-FFF2-40B4-BE49-F238E27FC236}">
                <a16:creationId xmlns:a16="http://schemas.microsoft.com/office/drawing/2014/main" id="{71BF31E2-AE43-8E4E-9788-B1077281FC8B}"/>
              </a:ext>
            </a:extLst>
          </p:cNvPr>
          <p:cNvSpPr>
            <a:spLocks noGrp="1"/>
          </p:cNvSpPr>
          <p:nvPr>
            <p:ph idx="4294967295"/>
          </p:nvPr>
        </p:nvSpPr>
        <p:spPr/>
        <p:txBody>
          <a:bodyPr>
            <a:normAutofit fontScale="85000" lnSpcReduction="20000"/>
          </a:bodyPr>
          <a:lstStyle/>
          <a:p>
            <a:pPr>
              <a:defRPr/>
            </a:pPr>
            <a:r>
              <a:rPr lang="en-US" dirty="0">
                <a:ea typeface="MS PGothic" charset="0"/>
              </a:rPr>
              <a:t>The fact that the DNA was of intermediate weight after 1 round of replication supported the semi-conservative mechanism.</a:t>
            </a:r>
          </a:p>
          <a:p>
            <a:pPr>
              <a:defRPr/>
            </a:pPr>
            <a:endParaRPr lang="en-US" dirty="0">
              <a:ea typeface="MS PGothic" charset="0"/>
            </a:endParaRPr>
          </a:p>
          <a:p>
            <a:pPr>
              <a:defRPr/>
            </a:pPr>
            <a:r>
              <a:rPr lang="en-US" dirty="0">
                <a:ea typeface="MS PGothic" charset="0"/>
              </a:rPr>
              <a:t>Why did the original DNA band disappear?  Why did a lighter band begin to accumulate?</a:t>
            </a:r>
          </a:p>
          <a:p>
            <a:pPr>
              <a:defRPr/>
            </a:pPr>
            <a:endParaRPr lang="en-US" dirty="0">
              <a:ea typeface="MS PGothic" charset="0"/>
            </a:endParaRPr>
          </a:p>
          <a:p>
            <a:pPr>
              <a:defRPr/>
            </a:pPr>
            <a:r>
              <a:rPr lang="en-US" dirty="0">
                <a:ea typeface="MS PGothic" charset="0"/>
              </a:rPr>
              <a:t>What might you expect after 2 rounds? 3 rounds? 100 rounds? Sketch the outcome using the same type of figure. </a:t>
            </a:r>
          </a:p>
          <a:p>
            <a:pPr>
              <a:defRPr/>
            </a:pPr>
            <a:r>
              <a:rPr lang="en-US" dirty="0">
                <a:ea typeface="MS PGothic" charset="0"/>
              </a:rPr>
              <a:t>What would the result have looked like if DNA was replicated in a completely conservative manner?</a:t>
            </a:r>
          </a:p>
        </p:txBody>
      </p:sp>
    </p:spTree>
    <p:extLst>
      <p:ext uri="{BB962C8B-B14F-4D97-AF65-F5344CB8AC3E}">
        <p14:creationId xmlns:p14="http://schemas.microsoft.com/office/powerpoint/2010/main" val="2801312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6A23FD-50C0-9F47-B8E4-D2B89D2BB958}"/>
              </a:ext>
            </a:extLst>
          </p:cNvPr>
          <p:cNvSpPr>
            <a:spLocks noGrp="1"/>
          </p:cNvSpPr>
          <p:nvPr>
            <p:ph type="title" idx="4294967295"/>
          </p:nvPr>
        </p:nvSpPr>
        <p:spPr/>
        <p:txBody>
          <a:bodyPr/>
          <a:lstStyle/>
          <a:p>
            <a:endParaRPr lang="en-US" altLang="en-US"/>
          </a:p>
        </p:txBody>
      </p:sp>
      <p:sp>
        <p:nvSpPr>
          <p:cNvPr id="61442" name="Rectangle 3">
            <a:extLst>
              <a:ext uri="{FF2B5EF4-FFF2-40B4-BE49-F238E27FC236}">
                <a16:creationId xmlns:a16="http://schemas.microsoft.com/office/drawing/2014/main" id="{AA361DBF-2383-664E-AAB6-D290E1D02EC5}"/>
              </a:ext>
            </a:extLst>
          </p:cNvPr>
          <p:cNvSpPr>
            <a:spLocks noGrp="1"/>
          </p:cNvSpPr>
          <p:nvPr>
            <p:ph type="body" idx="4294967295"/>
          </p:nvPr>
        </p:nvSpPr>
        <p:spPr/>
        <p:txBody>
          <a:bodyPr/>
          <a:lstStyle/>
          <a:p>
            <a:r>
              <a:rPr lang="en-US" altLang="en-US" sz="2400"/>
              <a:t>Others added support for M-S experiment.</a:t>
            </a:r>
          </a:p>
          <a:p>
            <a:pPr lvl="1"/>
            <a:r>
              <a:rPr lang="en-US" altLang="en-US" sz="2400"/>
              <a:t>Taylor, Woods, Hughes</a:t>
            </a:r>
          </a:p>
          <a:p>
            <a:pPr lvl="2"/>
            <a:r>
              <a:rPr lang="en-US" altLang="en-US"/>
              <a:t>Also used radiolabeling of DNA, but looked at chromosomes microscopically.  After radioisotope is removed and several rounds of replication, can observe that one chromatid  of some of the chromosomes remains labeled, while other chromatid  is not.</a:t>
            </a:r>
          </a:p>
        </p:txBody>
      </p:sp>
    </p:spTree>
    <p:extLst>
      <p:ext uri="{BB962C8B-B14F-4D97-AF65-F5344CB8AC3E}">
        <p14:creationId xmlns:p14="http://schemas.microsoft.com/office/powerpoint/2010/main" val="1534024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2">
            <a:extLst>
              <a:ext uri="{FF2B5EF4-FFF2-40B4-BE49-F238E27FC236}">
                <a16:creationId xmlns:a16="http://schemas.microsoft.com/office/drawing/2014/main" id="{138AC891-6EA5-A545-806E-63B58DDBDDA4}"/>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11.5b</a:t>
            </a:r>
          </a:p>
        </p:txBody>
      </p:sp>
      <p:pic>
        <p:nvPicPr>
          <p:cNvPr id="62466" name="Picture 3">
            <a:extLst>
              <a:ext uri="{FF2B5EF4-FFF2-40B4-BE49-F238E27FC236}">
                <a16:creationId xmlns:a16="http://schemas.microsoft.com/office/drawing/2014/main" id="{0431D0D9-A723-BE48-83F7-E8CCCA15A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105"/>
          <a:stretch>
            <a:fillRect/>
          </a:stretch>
        </p:blipFill>
        <p:spPr bwMode="auto">
          <a:xfrm>
            <a:off x="1373188" y="1350963"/>
            <a:ext cx="639762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146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40B2CD1-1EC9-2F4F-9CFC-559FB11F97C7}"/>
              </a:ext>
            </a:extLst>
          </p:cNvPr>
          <p:cNvSpPr>
            <a:spLocks noGrp="1"/>
          </p:cNvSpPr>
          <p:nvPr>
            <p:ph type="title"/>
          </p:nvPr>
        </p:nvSpPr>
        <p:spPr/>
        <p:txBody>
          <a:bodyPr>
            <a:normAutofit fontScale="90000"/>
          </a:bodyPr>
          <a:lstStyle/>
          <a:p>
            <a:pPr>
              <a:defRPr/>
            </a:pPr>
            <a:r>
              <a:rPr lang="en-US" dirty="0">
                <a:ea typeface="MS PGothic" charset="0"/>
              </a:rPr>
              <a:t>A closer look at DNA replication…</a:t>
            </a:r>
            <a:br>
              <a:rPr lang="en-US" dirty="0">
                <a:ea typeface="MS PGothic" charset="0"/>
              </a:rPr>
            </a:br>
            <a:r>
              <a:rPr lang="en-US" dirty="0">
                <a:ea typeface="MS PGothic" charset="0"/>
              </a:rPr>
              <a:t>What occurs at the molecular level?</a:t>
            </a:r>
            <a:br>
              <a:rPr lang="en-US" dirty="0">
                <a:ea typeface="MS PGothic" charset="0"/>
              </a:rPr>
            </a:br>
            <a:endParaRPr lang="en-US" dirty="0">
              <a:ea typeface="MS PGothic" charset="0"/>
            </a:endParaRPr>
          </a:p>
        </p:txBody>
      </p:sp>
      <p:sp>
        <p:nvSpPr>
          <p:cNvPr id="64514" name="Rectangle 3">
            <a:extLst>
              <a:ext uri="{FF2B5EF4-FFF2-40B4-BE49-F238E27FC236}">
                <a16:creationId xmlns:a16="http://schemas.microsoft.com/office/drawing/2014/main" id="{3692AA06-A6BD-D047-96D3-18490BDB7D2C}"/>
              </a:ext>
            </a:extLst>
          </p:cNvPr>
          <p:cNvSpPr>
            <a:spLocks noGrp="1"/>
          </p:cNvSpPr>
          <p:nvPr>
            <p:ph type="body" idx="1"/>
          </p:nvPr>
        </p:nvSpPr>
        <p:spPr/>
        <p:txBody>
          <a:bodyPr/>
          <a:lstStyle/>
          <a:p>
            <a:r>
              <a:rPr lang="en-US" altLang="en-US"/>
              <a:t>In 1957 Arthur Kornberg provided first evidence of a DNA replicating enzyme.  Isolated it from </a:t>
            </a:r>
            <a:r>
              <a:rPr lang="en-US" altLang="en-US" i="1"/>
              <a:t>E. coli</a:t>
            </a:r>
          </a:p>
          <a:p>
            <a:endParaRPr lang="en-US" altLang="en-US" i="1"/>
          </a:p>
          <a:p>
            <a:pPr lvl="1"/>
            <a:r>
              <a:rPr lang="en-US" altLang="en-US"/>
              <a:t>Called it </a:t>
            </a:r>
            <a:r>
              <a:rPr lang="en-US" altLang="en-US" b="1" u="sng"/>
              <a:t>DNA polymerase</a:t>
            </a:r>
            <a:r>
              <a:rPr lang="en-US" altLang="en-US"/>
              <a:t> because it seemed to be able to link nucleotides to create a nucleotide polymer.</a:t>
            </a:r>
            <a:endParaRPr lang="en-US" altLang="en-US" b="1" u="sng"/>
          </a:p>
        </p:txBody>
      </p:sp>
    </p:spTree>
    <p:extLst>
      <p:ext uri="{BB962C8B-B14F-4D97-AF65-F5344CB8AC3E}">
        <p14:creationId xmlns:p14="http://schemas.microsoft.com/office/powerpoint/2010/main" val="2872170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22DC5E80-3186-7F47-BDDF-299B76FB94EE}"/>
              </a:ext>
            </a:extLst>
          </p:cNvPr>
          <p:cNvSpPr>
            <a:spLocks noGrp="1"/>
          </p:cNvSpPr>
          <p:nvPr>
            <p:ph type="title"/>
          </p:nvPr>
        </p:nvSpPr>
        <p:spPr/>
        <p:txBody>
          <a:bodyPr/>
          <a:lstStyle/>
          <a:p>
            <a:r>
              <a:rPr lang="en-US" altLang="en-US" sz="3000"/>
              <a:t>Kornberg needed to add provide this enzyme with:</a:t>
            </a:r>
            <a:br>
              <a:rPr lang="en-US" altLang="en-US" sz="3000"/>
            </a:br>
            <a:endParaRPr lang="en-US" altLang="en-US" sz="3000"/>
          </a:p>
        </p:txBody>
      </p:sp>
      <p:sp>
        <p:nvSpPr>
          <p:cNvPr id="65538" name="Rectangle 3">
            <a:extLst>
              <a:ext uri="{FF2B5EF4-FFF2-40B4-BE49-F238E27FC236}">
                <a16:creationId xmlns:a16="http://schemas.microsoft.com/office/drawing/2014/main" id="{ED4D704C-99F9-C640-B327-119B21B66F91}"/>
              </a:ext>
            </a:extLst>
          </p:cNvPr>
          <p:cNvSpPr>
            <a:spLocks noGrp="1"/>
          </p:cNvSpPr>
          <p:nvPr>
            <p:ph type="body" idx="1"/>
          </p:nvPr>
        </p:nvSpPr>
        <p:spPr/>
        <p:txBody>
          <a:bodyPr/>
          <a:lstStyle/>
          <a:p>
            <a:pPr marL="457200" indent="-457200">
              <a:buFont typeface="Arial" panose="020B0604020202020204" pitchFamily="34" charset="0"/>
              <a:buAutoNum type="arabicPeriod"/>
            </a:pPr>
            <a:r>
              <a:rPr lang="en-US" altLang="en-US"/>
              <a:t>Existing DNA molecule to copy (now called the template)</a:t>
            </a:r>
          </a:p>
          <a:p>
            <a:pPr marL="457200" indent="-457200">
              <a:buFont typeface="Arial" panose="020B0604020202020204" pitchFamily="34" charset="0"/>
              <a:buAutoNum type="arabicPeriod"/>
            </a:pPr>
            <a:r>
              <a:rPr lang="en-US" altLang="en-US"/>
              <a:t> DNA building blocks---nucleotides</a:t>
            </a:r>
          </a:p>
          <a:p>
            <a:pPr marL="457200" indent="-457200">
              <a:buFont typeface="Arial" panose="020B0604020202020204" pitchFamily="34" charset="0"/>
              <a:buNone/>
            </a:pPr>
            <a:r>
              <a:rPr lang="en-US" altLang="en-US"/>
              <a:t>	-tri-phosphate forms (dTTP, dATP, dCTP, dGTP)  together, referred to as d</a:t>
            </a:r>
            <a:r>
              <a:rPr lang="en-US" altLang="en-US" b="1"/>
              <a:t>N</a:t>
            </a:r>
            <a:r>
              <a:rPr lang="en-US" altLang="en-US"/>
              <a:t>TPs.</a:t>
            </a:r>
          </a:p>
          <a:p>
            <a:pPr marL="457200" indent="-457200">
              <a:buFont typeface="Arial" panose="020B0604020202020204" pitchFamily="34" charset="0"/>
              <a:buNone/>
            </a:pPr>
            <a:r>
              <a:rPr lang="en-US" altLang="en-US"/>
              <a:t>N=any of the 4 deoxyribonucleotides.</a:t>
            </a:r>
          </a:p>
        </p:txBody>
      </p:sp>
    </p:spTree>
    <p:extLst>
      <p:ext uri="{BB962C8B-B14F-4D97-AF65-F5344CB8AC3E}">
        <p14:creationId xmlns:p14="http://schemas.microsoft.com/office/powerpoint/2010/main" val="3893660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6E295E4D-BBAA-4B4D-981C-4D170A0ACEBF}"/>
              </a:ext>
            </a:extLst>
          </p:cNvPr>
          <p:cNvSpPr>
            <a:spLocks noGrp="1"/>
          </p:cNvSpPr>
          <p:nvPr>
            <p:ph type="title"/>
          </p:nvPr>
        </p:nvSpPr>
        <p:spPr/>
        <p:txBody>
          <a:bodyPr/>
          <a:lstStyle/>
          <a:p>
            <a:endParaRPr lang="en-US" altLang="en-US"/>
          </a:p>
        </p:txBody>
      </p:sp>
      <p:sp>
        <p:nvSpPr>
          <p:cNvPr id="66562" name="Rectangle 3">
            <a:extLst>
              <a:ext uri="{FF2B5EF4-FFF2-40B4-BE49-F238E27FC236}">
                <a16:creationId xmlns:a16="http://schemas.microsoft.com/office/drawing/2014/main" id="{26B9BBED-1B1C-8344-A3FB-03C2151EE284}"/>
              </a:ext>
            </a:extLst>
          </p:cNvPr>
          <p:cNvSpPr>
            <a:spLocks noGrp="1"/>
          </p:cNvSpPr>
          <p:nvPr>
            <p:ph type="body" idx="1"/>
          </p:nvPr>
        </p:nvSpPr>
        <p:spPr/>
        <p:txBody>
          <a:bodyPr/>
          <a:lstStyle/>
          <a:p>
            <a:r>
              <a:rPr lang="en-US" altLang="en-US"/>
              <a:t>Enzyme called DNA polymerase I---first one to be isolated.  Now know that </a:t>
            </a:r>
            <a:r>
              <a:rPr lang="en-US" altLang="en-US" i="1"/>
              <a:t>E. coli</a:t>
            </a:r>
            <a:r>
              <a:rPr lang="en-US" altLang="en-US"/>
              <a:t> makes</a:t>
            </a:r>
          </a:p>
          <a:p>
            <a:pPr>
              <a:buFont typeface="Arial" panose="020B0604020202020204" pitchFamily="34" charset="0"/>
              <a:buNone/>
            </a:pPr>
            <a:r>
              <a:rPr lang="en-US" altLang="en-US"/>
              <a:t>I</a:t>
            </a:r>
          </a:p>
          <a:p>
            <a:pPr>
              <a:buFont typeface="Arial" panose="020B0604020202020204" pitchFamily="34" charset="0"/>
              <a:buNone/>
            </a:pPr>
            <a:r>
              <a:rPr lang="en-US" altLang="en-US"/>
              <a:t>II</a:t>
            </a:r>
          </a:p>
          <a:p>
            <a:pPr>
              <a:buFont typeface="Arial" panose="020B0604020202020204" pitchFamily="34" charset="0"/>
              <a:buNone/>
            </a:pPr>
            <a:r>
              <a:rPr lang="en-US" altLang="en-US"/>
              <a:t>III</a:t>
            </a:r>
          </a:p>
          <a:p>
            <a:pPr>
              <a:buFont typeface="Arial" panose="020B0604020202020204" pitchFamily="34" charset="0"/>
              <a:buNone/>
            </a:pPr>
            <a:r>
              <a:rPr lang="en-US" altLang="en-US"/>
              <a:t>IV</a:t>
            </a:r>
          </a:p>
          <a:p>
            <a:pPr>
              <a:buFont typeface="Arial" panose="020B0604020202020204" pitchFamily="34" charset="0"/>
              <a:buNone/>
            </a:pPr>
            <a:r>
              <a:rPr lang="en-US" altLang="en-US"/>
              <a:t>V</a:t>
            </a:r>
          </a:p>
        </p:txBody>
      </p:sp>
    </p:spTree>
    <p:extLst>
      <p:ext uri="{BB962C8B-B14F-4D97-AF65-F5344CB8AC3E}">
        <p14:creationId xmlns:p14="http://schemas.microsoft.com/office/powerpoint/2010/main" val="11194961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FBA5E41C-93B5-4C45-9E17-2EA94685216B}"/>
              </a:ext>
            </a:extLst>
          </p:cNvPr>
          <p:cNvSpPr>
            <a:spLocks noGrp="1"/>
          </p:cNvSpPr>
          <p:nvPr>
            <p:ph type="title"/>
          </p:nvPr>
        </p:nvSpPr>
        <p:spPr/>
        <p:txBody>
          <a:bodyPr/>
          <a:lstStyle/>
          <a:p>
            <a:r>
              <a:rPr lang="en-US" altLang="en-US"/>
              <a:t>Kornberg</a:t>
            </a:r>
            <a:r>
              <a:rPr lang="ja-JP" altLang="en-US"/>
              <a:t>’</a:t>
            </a:r>
            <a:r>
              <a:rPr lang="en-US" altLang="ja-JP"/>
              <a:t>s discovery…</a:t>
            </a:r>
            <a:endParaRPr lang="en-US" altLang="en-US"/>
          </a:p>
        </p:txBody>
      </p:sp>
      <p:sp>
        <p:nvSpPr>
          <p:cNvPr id="67586" name="Rectangle 3">
            <a:extLst>
              <a:ext uri="{FF2B5EF4-FFF2-40B4-BE49-F238E27FC236}">
                <a16:creationId xmlns:a16="http://schemas.microsoft.com/office/drawing/2014/main" id="{7FCBCC4B-779E-3E4E-B833-1A71157C7E88}"/>
              </a:ext>
            </a:extLst>
          </p:cNvPr>
          <p:cNvSpPr>
            <a:spLocks noGrp="1"/>
          </p:cNvSpPr>
          <p:nvPr>
            <p:ph type="body" idx="1"/>
          </p:nvPr>
        </p:nvSpPr>
        <p:spPr/>
        <p:txBody>
          <a:bodyPr/>
          <a:lstStyle/>
          <a:p>
            <a:r>
              <a:rPr lang="en-US" altLang="en-US"/>
              <a:t>Enzyme called DNA polymerase I---first one to be isolated.  Now know that </a:t>
            </a:r>
            <a:r>
              <a:rPr lang="en-US" altLang="en-US" i="1"/>
              <a:t>E. coli</a:t>
            </a:r>
            <a:r>
              <a:rPr lang="en-US" altLang="en-US"/>
              <a:t> makes</a:t>
            </a:r>
          </a:p>
          <a:p>
            <a:pPr>
              <a:buFont typeface="Arial" panose="020B0604020202020204" pitchFamily="34" charset="0"/>
              <a:buNone/>
            </a:pPr>
            <a:r>
              <a:rPr lang="en-US" altLang="en-US"/>
              <a:t>I</a:t>
            </a:r>
          </a:p>
          <a:p>
            <a:pPr>
              <a:buFont typeface="Arial" panose="020B0604020202020204" pitchFamily="34" charset="0"/>
              <a:buNone/>
            </a:pPr>
            <a:r>
              <a:rPr lang="en-US" altLang="en-US"/>
              <a:t>II</a:t>
            </a:r>
          </a:p>
          <a:p>
            <a:pPr>
              <a:buFont typeface="Arial" panose="020B0604020202020204" pitchFamily="34" charset="0"/>
              <a:buNone/>
            </a:pPr>
            <a:r>
              <a:rPr lang="en-US" altLang="en-US" b="1">
                <a:solidFill>
                  <a:srgbClr val="FF0000"/>
                </a:solidFill>
              </a:rPr>
              <a:t>III</a:t>
            </a:r>
            <a:r>
              <a:rPr lang="en-US" altLang="en-US"/>
              <a:t>---actually the enzyme that does most of the DNA synthesis in </a:t>
            </a:r>
            <a:r>
              <a:rPr lang="en-US" altLang="en-US" i="1"/>
              <a:t>E. coli</a:t>
            </a:r>
          </a:p>
          <a:p>
            <a:pPr>
              <a:buFont typeface="Arial" panose="020B0604020202020204" pitchFamily="34" charset="0"/>
              <a:buNone/>
            </a:pPr>
            <a:r>
              <a:rPr lang="en-US" altLang="en-US"/>
              <a:t>IV</a:t>
            </a:r>
          </a:p>
          <a:p>
            <a:pPr>
              <a:buFont typeface="Arial" panose="020B0604020202020204" pitchFamily="34" charset="0"/>
              <a:buNone/>
            </a:pPr>
            <a:r>
              <a:rPr lang="en-US" altLang="en-US"/>
              <a:t>V</a:t>
            </a:r>
          </a:p>
        </p:txBody>
      </p:sp>
    </p:spTree>
    <p:extLst>
      <p:ext uri="{BB962C8B-B14F-4D97-AF65-F5344CB8AC3E}">
        <p14:creationId xmlns:p14="http://schemas.microsoft.com/office/powerpoint/2010/main" val="1378515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1C50A2F7-4F7E-6749-85BE-2D64ADF8CCB3}"/>
              </a:ext>
            </a:extLst>
          </p:cNvPr>
          <p:cNvSpPr>
            <a:spLocks noGrp="1"/>
          </p:cNvSpPr>
          <p:nvPr>
            <p:ph type="title"/>
          </p:nvPr>
        </p:nvSpPr>
        <p:spPr/>
        <p:txBody>
          <a:bodyPr/>
          <a:lstStyle/>
          <a:p>
            <a:r>
              <a:rPr lang="en-US" altLang="en-US"/>
              <a:t>DNA replication…</a:t>
            </a:r>
          </a:p>
        </p:txBody>
      </p:sp>
      <p:sp>
        <p:nvSpPr>
          <p:cNvPr id="68610" name="Rectangle 3">
            <a:extLst>
              <a:ext uri="{FF2B5EF4-FFF2-40B4-BE49-F238E27FC236}">
                <a16:creationId xmlns:a16="http://schemas.microsoft.com/office/drawing/2014/main" id="{C6435A24-E77D-D34B-9333-C123C7E51B93}"/>
              </a:ext>
            </a:extLst>
          </p:cNvPr>
          <p:cNvSpPr>
            <a:spLocks noGrp="1"/>
          </p:cNvSpPr>
          <p:nvPr>
            <p:ph type="body" idx="1"/>
          </p:nvPr>
        </p:nvSpPr>
        <p:spPr/>
        <p:txBody>
          <a:bodyPr/>
          <a:lstStyle/>
          <a:p>
            <a:r>
              <a:rPr lang="en-US" altLang="en-US"/>
              <a:t>Kornberg</a:t>
            </a:r>
            <a:r>
              <a:rPr lang="ja-JP" altLang="en-US"/>
              <a:t>’</a:t>
            </a:r>
            <a:r>
              <a:rPr lang="en-US" altLang="ja-JP"/>
              <a:t>s DNA polymerase I (and all DNA polymerases)  link nucleotides in a 5</a:t>
            </a:r>
            <a:r>
              <a:rPr lang="ja-JP" altLang="en-US"/>
              <a:t>’</a:t>
            </a:r>
            <a:r>
              <a:rPr lang="en-US" altLang="ja-JP"/>
              <a:t>           3</a:t>
            </a:r>
            <a:r>
              <a:rPr lang="ja-JP" altLang="en-US"/>
              <a:t>’</a:t>
            </a:r>
            <a:r>
              <a:rPr lang="en-US" altLang="ja-JP"/>
              <a:t> direction.</a:t>
            </a:r>
          </a:p>
          <a:p>
            <a:endParaRPr lang="en-US" altLang="en-US"/>
          </a:p>
          <a:p>
            <a:r>
              <a:rPr lang="en-US" altLang="en-US"/>
              <a:t>Nucleoside triphosphates  (dNTPs) are hydrolzyed to nucleoside monophosphates (dMTPs) with the release of inorganic phosphate.</a:t>
            </a:r>
          </a:p>
        </p:txBody>
      </p:sp>
      <p:cxnSp>
        <p:nvCxnSpPr>
          <p:cNvPr id="5" name="Straight Arrow Connector 4">
            <a:extLst>
              <a:ext uri="{FF2B5EF4-FFF2-40B4-BE49-F238E27FC236}">
                <a16:creationId xmlns:a16="http://schemas.microsoft.com/office/drawing/2014/main" id="{0170D081-2E3A-D942-A94A-4EB3FEFACC70}"/>
              </a:ext>
            </a:extLst>
          </p:cNvPr>
          <p:cNvCxnSpPr/>
          <p:nvPr/>
        </p:nvCxnSpPr>
        <p:spPr>
          <a:xfrm>
            <a:off x="2881313" y="2686050"/>
            <a:ext cx="5715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15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70C417A-6177-AE43-B484-4A7EA9AD37C6}"/>
              </a:ext>
            </a:extLst>
          </p:cNvPr>
          <p:cNvSpPr>
            <a:spLocks noGrp="1"/>
          </p:cNvSpPr>
          <p:nvPr>
            <p:ph type="title"/>
          </p:nvPr>
        </p:nvSpPr>
        <p:spPr/>
        <p:txBody>
          <a:bodyPr>
            <a:normAutofit fontScale="90000"/>
          </a:bodyPr>
          <a:lstStyle/>
          <a:p>
            <a:pPr>
              <a:defRPr/>
            </a:pPr>
            <a:r>
              <a:rPr lang="en-US" dirty="0">
                <a:ea typeface="MS PGothic" charset="0"/>
                <a:cs typeface="MS PGothic" charset="0"/>
              </a:rPr>
              <a:t>DNA/RNA  made of</a:t>
            </a:r>
            <a:r>
              <a:rPr lang="en-US" u="sng" dirty="0">
                <a:ea typeface="MS PGothic" charset="0"/>
                <a:cs typeface="MS PGothic" charset="0"/>
              </a:rPr>
              <a:t>  chemically linked </a:t>
            </a:r>
            <a:r>
              <a:rPr lang="en-US" dirty="0">
                <a:ea typeface="MS PGothic" charset="0"/>
                <a:cs typeface="MS PGothic" charset="0"/>
              </a:rPr>
              <a:t>nucleotides</a:t>
            </a:r>
          </a:p>
        </p:txBody>
      </p:sp>
      <p:sp>
        <p:nvSpPr>
          <p:cNvPr id="40962" name="Content Placeholder 2">
            <a:extLst>
              <a:ext uri="{FF2B5EF4-FFF2-40B4-BE49-F238E27FC236}">
                <a16:creationId xmlns:a16="http://schemas.microsoft.com/office/drawing/2014/main" id="{03762060-81D0-1D44-BDD1-6BF36FF09D69}"/>
              </a:ext>
            </a:extLst>
          </p:cNvPr>
          <p:cNvSpPr>
            <a:spLocks noGrp="1"/>
          </p:cNvSpPr>
          <p:nvPr>
            <p:ph idx="1"/>
          </p:nvPr>
        </p:nvSpPr>
        <p:spPr/>
        <p:txBody>
          <a:bodyPr/>
          <a:lstStyle/>
          <a:p>
            <a:r>
              <a:rPr lang="en-US" altLang="en-US"/>
              <a:t>Specific type of linkage joins adjacent nucleotides</a:t>
            </a:r>
          </a:p>
          <a:p>
            <a:pPr lvl="1"/>
            <a:r>
              <a:rPr lang="en-US" altLang="en-US"/>
              <a:t>5</a:t>
            </a:r>
            <a:r>
              <a:rPr lang="ja-JP" altLang="en-US"/>
              <a:t>’</a:t>
            </a:r>
            <a:r>
              <a:rPr lang="en-US" altLang="ja-JP"/>
              <a:t> carbon of one nucleotide forms a linkage to the 3</a:t>
            </a:r>
            <a:r>
              <a:rPr lang="ja-JP" altLang="en-US"/>
              <a:t>’</a:t>
            </a:r>
            <a:r>
              <a:rPr lang="en-US" altLang="ja-JP"/>
              <a:t> carbon of the adjacent nucleotide</a:t>
            </a:r>
          </a:p>
          <a:p>
            <a:pPr lvl="1"/>
            <a:endParaRPr lang="en-US" altLang="en-US"/>
          </a:p>
          <a:p>
            <a:pPr lvl="2"/>
            <a:r>
              <a:rPr lang="en-US" altLang="en-US"/>
              <a:t>Phosphate links 2 nucleotides in a </a:t>
            </a:r>
            <a:r>
              <a:rPr lang="en-US" altLang="en-US" b="1" u="sng"/>
              <a:t>phophodiester bond</a:t>
            </a:r>
          </a:p>
        </p:txBody>
      </p:sp>
    </p:spTree>
    <p:extLst>
      <p:ext uri="{BB962C8B-B14F-4D97-AF65-F5344CB8AC3E}">
        <p14:creationId xmlns:p14="http://schemas.microsoft.com/office/powerpoint/2010/main" val="588552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0">
            <a:extLst>
              <a:ext uri="{FF2B5EF4-FFF2-40B4-BE49-F238E27FC236}">
                <a16:creationId xmlns:a16="http://schemas.microsoft.com/office/drawing/2014/main" id="{14B1B2A8-7684-B64C-83B7-0549EE3D9616}"/>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11.8</a:t>
            </a:r>
          </a:p>
        </p:txBody>
      </p:sp>
      <p:pic>
        <p:nvPicPr>
          <p:cNvPr id="69634" name="Picture 11">
            <a:extLst>
              <a:ext uri="{FF2B5EF4-FFF2-40B4-BE49-F238E27FC236}">
                <a16:creationId xmlns:a16="http://schemas.microsoft.com/office/drawing/2014/main" id="{F5605F56-7E96-C540-B482-36AF057CB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716"/>
          <a:stretch>
            <a:fillRect/>
          </a:stretch>
        </p:blipFill>
        <p:spPr bwMode="auto">
          <a:xfrm>
            <a:off x="1368425" y="1870075"/>
            <a:ext cx="64071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1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78C6F359-798B-AE4C-8798-A9F9F0EF01CF}"/>
              </a:ext>
            </a:extLst>
          </p:cNvPr>
          <p:cNvSpPr>
            <a:spLocks noGrp="1"/>
          </p:cNvSpPr>
          <p:nvPr>
            <p:ph type="title"/>
          </p:nvPr>
        </p:nvSpPr>
        <p:spPr/>
        <p:txBody>
          <a:bodyPr/>
          <a:lstStyle/>
          <a:p>
            <a:endParaRPr lang="en-US" altLang="en-US"/>
          </a:p>
        </p:txBody>
      </p:sp>
      <p:sp>
        <p:nvSpPr>
          <p:cNvPr id="71682" name="Rectangle 3">
            <a:extLst>
              <a:ext uri="{FF2B5EF4-FFF2-40B4-BE49-F238E27FC236}">
                <a16:creationId xmlns:a16="http://schemas.microsoft.com/office/drawing/2014/main" id="{D16210D3-2BE8-754E-8FBF-79691F67CA3C}"/>
              </a:ext>
            </a:extLst>
          </p:cNvPr>
          <p:cNvSpPr>
            <a:spLocks noGrp="1"/>
          </p:cNvSpPr>
          <p:nvPr>
            <p:ph type="body" idx="1"/>
          </p:nvPr>
        </p:nvSpPr>
        <p:spPr/>
        <p:txBody>
          <a:bodyPr/>
          <a:lstStyle/>
          <a:p>
            <a:r>
              <a:rPr lang="en-US" altLang="en-US"/>
              <a:t>Now realize that DNA polymerases can only extend existing stretch of DNA.  Cannot start a new strand from scratch.</a:t>
            </a:r>
          </a:p>
          <a:p>
            <a:endParaRPr lang="en-US" altLang="en-US"/>
          </a:p>
          <a:p>
            <a:pPr lvl="1"/>
            <a:r>
              <a:rPr lang="en-US" altLang="en-US"/>
              <a:t>DNA polymerases require a nucleic acid </a:t>
            </a:r>
            <a:r>
              <a:rPr lang="ja-JP" altLang="en-US"/>
              <a:t>“</a:t>
            </a:r>
            <a:r>
              <a:rPr lang="en-US" altLang="ja-JP"/>
              <a:t>primer</a:t>
            </a:r>
            <a:r>
              <a:rPr lang="ja-JP" altLang="en-US"/>
              <a:t>”</a:t>
            </a:r>
            <a:r>
              <a:rPr lang="en-US" altLang="ja-JP"/>
              <a:t>.</a:t>
            </a:r>
          </a:p>
          <a:p>
            <a:pPr lvl="2"/>
            <a:r>
              <a:rPr lang="en-US" altLang="en-US"/>
              <a:t>In cells this primer is a short stretch of RNA (made by an RNA polymerase).  In in vitro replication the primer can be RNA or DNA.</a:t>
            </a:r>
          </a:p>
          <a:p>
            <a:endParaRPr lang="en-US" altLang="en-US"/>
          </a:p>
          <a:p>
            <a:pPr lvl="1"/>
            <a:endParaRPr lang="en-US" altLang="en-US"/>
          </a:p>
        </p:txBody>
      </p:sp>
    </p:spTree>
    <p:extLst>
      <p:ext uri="{BB962C8B-B14F-4D97-AF65-F5344CB8AC3E}">
        <p14:creationId xmlns:p14="http://schemas.microsoft.com/office/powerpoint/2010/main" val="65839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0">
            <a:extLst>
              <a:ext uri="{FF2B5EF4-FFF2-40B4-BE49-F238E27FC236}">
                <a16:creationId xmlns:a16="http://schemas.microsoft.com/office/drawing/2014/main" id="{189E64FA-13CB-9040-B75B-FFFDFF899950}"/>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Figure 11.8</a:t>
            </a:r>
          </a:p>
        </p:txBody>
      </p:sp>
      <p:pic>
        <p:nvPicPr>
          <p:cNvPr id="72706" name="Picture 11">
            <a:extLst>
              <a:ext uri="{FF2B5EF4-FFF2-40B4-BE49-F238E27FC236}">
                <a16:creationId xmlns:a16="http://schemas.microsoft.com/office/drawing/2014/main" id="{C220C43B-EE57-A34C-B9B5-14B4105D7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716"/>
          <a:stretch>
            <a:fillRect/>
          </a:stretch>
        </p:blipFill>
        <p:spPr bwMode="auto">
          <a:xfrm>
            <a:off x="1368425" y="1870075"/>
            <a:ext cx="64071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4">
            <a:extLst>
              <a:ext uri="{FF2B5EF4-FFF2-40B4-BE49-F238E27FC236}">
                <a16:creationId xmlns:a16="http://schemas.microsoft.com/office/drawing/2014/main" id="{F982CA0B-DA6C-C84B-B688-A8772A6E0CE1}"/>
              </a:ext>
            </a:extLst>
          </p:cNvPr>
          <p:cNvSpPr txBox="1">
            <a:spLocks noChangeArrowheads="1"/>
          </p:cNvSpPr>
          <p:nvPr/>
        </p:nvSpPr>
        <p:spPr bwMode="auto">
          <a:xfrm>
            <a:off x="1943100" y="142875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b="1"/>
              <a:t>DNA polymerases require a free 3</a:t>
            </a:r>
            <a:r>
              <a:rPr lang="ja-JP" altLang="en-US" b="1"/>
              <a:t>’</a:t>
            </a:r>
            <a:r>
              <a:rPr lang="en-US" altLang="ja-JP" b="1">
                <a:cs typeface="Arial" panose="020B0604020202020204" pitchFamily="34" charset="0"/>
              </a:rPr>
              <a:t>0H group.</a:t>
            </a:r>
            <a:endParaRPr lang="en-US" altLang="en-US" b="1">
              <a:cs typeface="Arial" panose="020B0604020202020204" pitchFamily="34" charset="0"/>
            </a:endParaRPr>
          </a:p>
        </p:txBody>
      </p:sp>
      <p:sp>
        <p:nvSpPr>
          <p:cNvPr id="72708" name="Oval 5">
            <a:extLst>
              <a:ext uri="{FF2B5EF4-FFF2-40B4-BE49-F238E27FC236}">
                <a16:creationId xmlns:a16="http://schemas.microsoft.com/office/drawing/2014/main" id="{BBEE0D32-5DE6-E944-A784-169F69874005}"/>
              </a:ext>
            </a:extLst>
          </p:cNvPr>
          <p:cNvSpPr>
            <a:spLocks noChangeArrowheads="1"/>
          </p:cNvSpPr>
          <p:nvPr/>
        </p:nvSpPr>
        <p:spPr bwMode="auto">
          <a:xfrm>
            <a:off x="5772150" y="4114800"/>
            <a:ext cx="914400" cy="7429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407192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ACFB3DB8-5D25-8B44-BE53-C58FE20A4F97}"/>
              </a:ext>
            </a:extLst>
          </p:cNvPr>
          <p:cNvSpPr>
            <a:spLocks noGrp="1"/>
          </p:cNvSpPr>
          <p:nvPr>
            <p:ph type="title"/>
          </p:nvPr>
        </p:nvSpPr>
        <p:spPr/>
        <p:txBody>
          <a:bodyPr/>
          <a:lstStyle/>
          <a:p>
            <a:r>
              <a:rPr lang="en-US" altLang="en-US" sz="3000"/>
              <a:t>Where does a DNA molecule begin its replication?...</a:t>
            </a:r>
          </a:p>
        </p:txBody>
      </p:sp>
      <p:sp>
        <p:nvSpPr>
          <p:cNvPr id="74754" name="Rectangle 3">
            <a:extLst>
              <a:ext uri="{FF2B5EF4-FFF2-40B4-BE49-F238E27FC236}">
                <a16:creationId xmlns:a16="http://schemas.microsoft.com/office/drawing/2014/main" id="{D5A3E8C7-CD20-DD41-9DF0-44ABE917A8DE}"/>
              </a:ext>
            </a:extLst>
          </p:cNvPr>
          <p:cNvSpPr>
            <a:spLocks noGrp="1"/>
          </p:cNvSpPr>
          <p:nvPr>
            <p:ph type="body" idx="1"/>
          </p:nvPr>
        </p:nvSpPr>
        <p:spPr/>
        <p:txBody>
          <a:bodyPr/>
          <a:lstStyle/>
          <a:p>
            <a:r>
              <a:rPr lang="en-US" altLang="en-US"/>
              <a:t>Specific regions of chromosome are recognized by proteins that help open the helix and expose each strand.</a:t>
            </a:r>
          </a:p>
          <a:p>
            <a:endParaRPr lang="en-US" altLang="en-US"/>
          </a:p>
          <a:p>
            <a:pPr lvl="1"/>
            <a:r>
              <a:rPr lang="en-US" altLang="en-US"/>
              <a:t>Region of the DNA is called:</a:t>
            </a:r>
          </a:p>
          <a:p>
            <a:pPr lvl="2"/>
            <a:r>
              <a:rPr lang="en-US" altLang="en-US" u="sng"/>
              <a:t>Origin of replication [Ori]</a:t>
            </a:r>
            <a:r>
              <a:rPr lang="en-US" altLang="en-US"/>
              <a:t> (in prokaryotes)</a:t>
            </a:r>
          </a:p>
          <a:p>
            <a:pPr lvl="2"/>
            <a:r>
              <a:rPr lang="en-US" altLang="en-US" u="sng"/>
              <a:t>Autonomously replicating sequences (ARS)</a:t>
            </a:r>
            <a:r>
              <a:rPr lang="en-US" altLang="en-US"/>
              <a:t> [in eukaryotes]</a:t>
            </a:r>
          </a:p>
        </p:txBody>
      </p:sp>
    </p:spTree>
    <p:extLst>
      <p:ext uri="{BB962C8B-B14F-4D97-AF65-F5344CB8AC3E}">
        <p14:creationId xmlns:p14="http://schemas.microsoft.com/office/powerpoint/2010/main" val="2873647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19EEF851-67C2-8A42-8C23-C2005E85CD36}"/>
              </a:ext>
            </a:extLst>
          </p:cNvPr>
          <p:cNvSpPr>
            <a:spLocks noGrp="1"/>
          </p:cNvSpPr>
          <p:nvPr>
            <p:ph type="title"/>
          </p:nvPr>
        </p:nvSpPr>
        <p:spPr/>
        <p:txBody>
          <a:bodyPr/>
          <a:lstStyle/>
          <a:p>
            <a:endParaRPr lang="en-US" altLang="en-US"/>
          </a:p>
        </p:txBody>
      </p:sp>
      <p:sp>
        <p:nvSpPr>
          <p:cNvPr id="75778" name="Rectangle 3">
            <a:extLst>
              <a:ext uri="{FF2B5EF4-FFF2-40B4-BE49-F238E27FC236}">
                <a16:creationId xmlns:a16="http://schemas.microsoft.com/office/drawing/2014/main" id="{2FBFEFB9-D473-8549-9C6D-BDED7F137B9C}"/>
              </a:ext>
            </a:extLst>
          </p:cNvPr>
          <p:cNvSpPr>
            <a:spLocks noGrp="1"/>
          </p:cNvSpPr>
          <p:nvPr>
            <p:ph type="body" idx="1"/>
          </p:nvPr>
        </p:nvSpPr>
        <p:spPr/>
        <p:txBody>
          <a:bodyPr/>
          <a:lstStyle/>
          <a:p>
            <a:r>
              <a:rPr lang="en-US" altLang="en-US"/>
              <a:t>The Ori/ARS region is typically rich in A-T base pairs.</a:t>
            </a:r>
          </a:p>
          <a:p>
            <a:endParaRPr lang="en-US" altLang="en-US"/>
          </a:p>
          <a:p>
            <a:r>
              <a:rPr lang="en-US" altLang="en-US"/>
              <a:t>Why more A-T base pairs than G-C base pairs in these regions?</a:t>
            </a:r>
          </a:p>
        </p:txBody>
      </p:sp>
    </p:spTree>
    <p:extLst>
      <p:ext uri="{BB962C8B-B14F-4D97-AF65-F5344CB8AC3E}">
        <p14:creationId xmlns:p14="http://schemas.microsoft.com/office/powerpoint/2010/main" val="1603263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7A20D7AC-E0DF-034B-AAFF-8855A6A867C3}"/>
              </a:ext>
            </a:extLst>
          </p:cNvPr>
          <p:cNvSpPr>
            <a:spLocks noGrp="1"/>
          </p:cNvSpPr>
          <p:nvPr>
            <p:ph type="title"/>
          </p:nvPr>
        </p:nvSpPr>
        <p:spPr/>
        <p:txBody>
          <a:bodyPr/>
          <a:lstStyle/>
          <a:p>
            <a:endParaRPr lang="en-US" altLang="en-US"/>
          </a:p>
        </p:txBody>
      </p:sp>
      <p:sp>
        <p:nvSpPr>
          <p:cNvPr id="48131" name="Content Placeholder 2">
            <a:extLst>
              <a:ext uri="{FF2B5EF4-FFF2-40B4-BE49-F238E27FC236}">
                <a16:creationId xmlns:a16="http://schemas.microsoft.com/office/drawing/2014/main" id="{C8A7807A-2D7B-EA4C-9142-85299259EB58}"/>
              </a:ext>
            </a:extLst>
          </p:cNvPr>
          <p:cNvSpPr>
            <a:spLocks noGrp="1"/>
          </p:cNvSpPr>
          <p:nvPr>
            <p:ph idx="1"/>
          </p:nvPr>
        </p:nvSpPr>
        <p:spPr/>
        <p:txBody>
          <a:bodyPr>
            <a:normAutofit lnSpcReduction="10000"/>
          </a:bodyPr>
          <a:lstStyle/>
          <a:p>
            <a:pPr>
              <a:defRPr/>
            </a:pPr>
            <a:r>
              <a:rPr lang="en-US" dirty="0">
                <a:ea typeface="MS PGothic" charset="0"/>
              </a:rPr>
              <a:t>Recall the question regarding </a:t>
            </a:r>
            <a:r>
              <a:rPr lang="en-US" dirty="0" err="1">
                <a:ea typeface="MS PGothic" charset="0"/>
              </a:rPr>
              <a:t>pGLO</a:t>
            </a:r>
            <a:r>
              <a:rPr lang="en-US" dirty="0">
                <a:ea typeface="MS PGothic" charset="0"/>
              </a:rPr>
              <a:t> plasmid in lab?  Does the plasmid replicate in the transformed bacteria?  Yes!  </a:t>
            </a:r>
          </a:p>
          <a:p>
            <a:pPr>
              <a:defRPr/>
            </a:pPr>
            <a:r>
              <a:rPr lang="en-US" dirty="0">
                <a:ea typeface="MS PGothic" charset="0"/>
              </a:rPr>
              <a:t>And the only way any DNA molecule can be replicated is if it has within its sequence a signal for replication. (part of an </a:t>
            </a:r>
            <a:r>
              <a:rPr lang="en-US" i="1" dirty="0" err="1">
                <a:ea typeface="MS PGothic" charset="0"/>
              </a:rPr>
              <a:t>E.coli</a:t>
            </a:r>
            <a:r>
              <a:rPr lang="en-US" dirty="0">
                <a:ea typeface="MS PGothic" charset="0"/>
              </a:rPr>
              <a:t> origin of replication is shown here.)</a:t>
            </a:r>
          </a:p>
          <a:p>
            <a:pPr>
              <a:defRPr/>
            </a:pPr>
            <a:r>
              <a:rPr lang="en-US" u="sng" dirty="0">
                <a:ea typeface="MS PGothic" charset="0"/>
              </a:rPr>
              <a:t>GAT CTATTTATTT AGAGATCTGT TCTATTGTGA TCTCTTATTA </a:t>
            </a:r>
          </a:p>
          <a:p>
            <a:pPr>
              <a:defRPr/>
            </a:pPr>
            <a:endParaRPr lang="en-US" dirty="0">
              <a:ea typeface="MS PGothic" charset="0"/>
            </a:endParaRPr>
          </a:p>
        </p:txBody>
      </p:sp>
    </p:spTree>
    <p:extLst>
      <p:ext uri="{BB962C8B-B14F-4D97-AF65-F5344CB8AC3E}">
        <p14:creationId xmlns:p14="http://schemas.microsoft.com/office/powerpoint/2010/main" val="2696614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296514B0-FFBB-C644-A781-C66CEC7654DF}"/>
              </a:ext>
            </a:extLst>
          </p:cNvPr>
          <p:cNvSpPr>
            <a:spLocks noGrp="1"/>
          </p:cNvSpPr>
          <p:nvPr>
            <p:ph type="title"/>
          </p:nvPr>
        </p:nvSpPr>
        <p:spPr/>
        <p:txBody>
          <a:bodyPr/>
          <a:lstStyle/>
          <a:p>
            <a:r>
              <a:rPr lang="en-US" altLang="en-US"/>
              <a:t>Note that this sequence is A-T rich! </a:t>
            </a:r>
          </a:p>
        </p:txBody>
      </p:sp>
      <p:sp>
        <p:nvSpPr>
          <p:cNvPr id="77826" name="Rectangle 3">
            <a:extLst>
              <a:ext uri="{FF2B5EF4-FFF2-40B4-BE49-F238E27FC236}">
                <a16:creationId xmlns:a16="http://schemas.microsoft.com/office/drawing/2014/main" id="{2DCF91E4-D3AF-8144-A7BF-CBD6891FFBAE}"/>
              </a:ext>
            </a:extLst>
          </p:cNvPr>
          <p:cNvSpPr>
            <a:spLocks noGrp="1"/>
          </p:cNvSpPr>
          <p:nvPr>
            <p:ph type="body" idx="1"/>
          </p:nvPr>
        </p:nvSpPr>
        <p:spPr/>
        <p:txBody>
          <a:bodyPr/>
          <a:lstStyle/>
          <a:p>
            <a:r>
              <a:rPr lang="en-US" altLang="en-US"/>
              <a:t>A-T base pairs have 2 hydrogen bonds whereas G-C base pairs have 3 hydrogen bonds.  </a:t>
            </a:r>
          </a:p>
          <a:p>
            <a:pPr lvl="1"/>
            <a:r>
              <a:rPr lang="en-US" altLang="en-US"/>
              <a:t>Less energy required to break A-T bp.</a:t>
            </a:r>
          </a:p>
        </p:txBody>
      </p:sp>
      <p:pic>
        <p:nvPicPr>
          <p:cNvPr id="77827" name="Picture 5">
            <a:extLst>
              <a:ext uri="{FF2B5EF4-FFF2-40B4-BE49-F238E27FC236}">
                <a16:creationId xmlns:a16="http://schemas.microsoft.com/office/drawing/2014/main" id="{0321F771-12BD-B644-94E6-34E44695F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300" y="3886200"/>
            <a:ext cx="30003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Box 4">
            <a:extLst>
              <a:ext uri="{FF2B5EF4-FFF2-40B4-BE49-F238E27FC236}">
                <a16:creationId xmlns:a16="http://schemas.microsoft.com/office/drawing/2014/main" id="{9F7A70F8-4EBA-AB4C-A2C0-17CF8ABC2652}"/>
              </a:ext>
            </a:extLst>
          </p:cNvPr>
          <p:cNvSpPr txBox="1">
            <a:spLocks noChangeArrowheads="1"/>
          </p:cNvSpPr>
          <p:nvPr/>
        </p:nvSpPr>
        <p:spPr bwMode="auto">
          <a:xfrm>
            <a:off x="1428750" y="4229100"/>
            <a:ext cx="2000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Once open, the origin resembles a small bubble in the DNA </a:t>
            </a:r>
          </a:p>
        </p:txBody>
      </p:sp>
    </p:spTree>
    <p:extLst>
      <p:ext uri="{BB962C8B-B14F-4D97-AF65-F5344CB8AC3E}">
        <p14:creationId xmlns:p14="http://schemas.microsoft.com/office/powerpoint/2010/main" val="1045036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FCF28928-636B-5241-9300-5E28ECAC21B2}"/>
              </a:ext>
            </a:extLst>
          </p:cNvPr>
          <p:cNvSpPr>
            <a:spLocks noGrp="1"/>
          </p:cNvSpPr>
          <p:nvPr>
            <p:ph type="title"/>
          </p:nvPr>
        </p:nvSpPr>
        <p:spPr/>
        <p:txBody>
          <a:bodyPr/>
          <a:lstStyle/>
          <a:p>
            <a:r>
              <a:rPr lang="en-US" altLang="en-US" sz="3000"/>
              <a:t>DNA polymerase must have many helper proteins…</a:t>
            </a:r>
          </a:p>
        </p:txBody>
      </p:sp>
      <p:sp>
        <p:nvSpPr>
          <p:cNvPr id="78850" name="Rectangle 3">
            <a:extLst>
              <a:ext uri="{FF2B5EF4-FFF2-40B4-BE49-F238E27FC236}">
                <a16:creationId xmlns:a16="http://schemas.microsoft.com/office/drawing/2014/main" id="{15D66DE6-0CD8-5B44-BD0B-078F9617B9B5}"/>
              </a:ext>
            </a:extLst>
          </p:cNvPr>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450941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2">
            <a:extLst>
              <a:ext uri="{FF2B5EF4-FFF2-40B4-BE49-F238E27FC236}">
                <a16:creationId xmlns:a16="http://schemas.microsoft.com/office/drawing/2014/main" id="{AE2DC9AD-6A24-0847-9E48-6A64946F2921}"/>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900" b="1">
                <a:solidFill>
                  <a:srgbClr val="D53D21"/>
                </a:solidFill>
              </a:rPr>
              <a:t>Table 11.4</a:t>
            </a:r>
          </a:p>
        </p:txBody>
      </p:sp>
      <p:pic>
        <p:nvPicPr>
          <p:cNvPr id="79874" name="Picture 3">
            <a:extLst>
              <a:ext uri="{FF2B5EF4-FFF2-40B4-BE49-F238E27FC236}">
                <a16:creationId xmlns:a16="http://schemas.microsoft.com/office/drawing/2014/main" id="{6F883FD6-C21C-884A-A2DC-5105A0DD4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19"/>
          <a:stretch>
            <a:fillRect/>
          </a:stretch>
        </p:blipFill>
        <p:spPr bwMode="auto">
          <a:xfrm>
            <a:off x="1368425" y="1190625"/>
            <a:ext cx="64071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5" name="Group 8">
            <a:extLst>
              <a:ext uri="{FF2B5EF4-FFF2-40B4-BE49-F238E27FC236}">
                <a16:creationId xmlns:a16="http://schemas.microsoft.com/office/drawing/2014/main" id="{AEC540C3-DF75-7746-A730-DCA2D498C065}"/>
              </a:ext>
            </a:extLst>
          </p:cNvPr>
          <p:cNvGrpSpPr>
            <a:grpSpLocks/>
          </p:cNvGrpSpPr>
          <p:nvPr/>
        </p:nvGrpSpPr>
        <p:grpSpPr bwMode="auto">
          <a:xfrm>
            <a:off x="6457950" y="3429000"/>
            <a:ext cx="400050" cy="1943100"/>
            <a:chOff x="4464" y="2160"/>
            <a:chExt cx="336" cy="1632"/>
          </a:xfrm>
        </p:grpSpPr>
        <p:sp>
          <p:nvSpPr>
            <p:cNvPr id="79877" name="Line 4">
              <a:extLst>
                <a:ext uri="{FF2B5EF4-FFF2-40B4-BE49-F238E27FC236}">
                  <a16:creationId xmlns:a16="http://schemas.microsoft.com/office/drawing/2014/main" id="{BE7E2BFC-8719-3641-A1CC-0FB0CC6FD7F8}"/>
                </a:ext>
              </a:extLst>
            </p:cNvPr>
            <p:cNvSpPr>
              <a:spLocks noChangeShapeType="1"/>
            </p:cNvSpPr>
            <p:nvPr/>
          </p:nvSpPr>
          <p:spPr bwMode="auto">
            <a:xfrm>
              <a:off x="4800" y="2160"/>
              <a:ext cx="0" cy="16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8" name="Line 6">
              <a:extLst>
                <a:ext uri="{FF2B5EF4-FFF2-40B4-BE49-F238E27FC236}">
                  <a16:creationId xmlns:a16="http://schemas.microsoft.com/office/drawing/2014/main" id="{CCFBFC14-37F0-6148-BE5D-2E413228F181}"/>
                </a:ext>
              </a:extLst>
            </p:cNvPr>
            <p:cNvSpPr>
              <a:spLocks noChangeShapeType="1"/>
            </p:cNvSpPr>
            <p:nvPr/>
          </p:nvSpPr>
          <p:spPr bwMode="auto">
            <a:xfrm>
              <a:off x="4464" y="216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9" name="Line 7">
              <a:extLst>
                <a:ext uri="{FF2B5EF4-FFF2-40B4-BE49-F238E27FC236}">
                  <a16:creationId xmlns:a16="http://schemas.microsoft.com/office/drawing/2014/main" id="{58D8AE6E-E566-0F4B-A061-FCD5055A872C}"/>
                </a:ext>
              </a:extLst>
            </p:cNvPr>
            <p:cNvSpPr>
              <a:spLocks noChangeShapeType="1"/>
            </p:cNvSpPr>
            <p:nvPr/>
          </p:nvSpPr>
          <p:spPr bwMode="auto">
            <a:xfrm>
              <a:off x="4464" y="3792"/>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05" name="Text Box 9">
            <a:extLst>
              <a:ext uri="{FF2B5EF4-FFF2-40B4-BE49-F238E27FC236}">
                <a16:creationId xmlns:a16="http://schemas.microsoft.com/office/drawing/2014/main" id="{57E94FA3-1CFB-8A4E-982E-8AEF639D3238}"/>
              </a:ext>
            </a:extLst>
          </p:cNvPr>
          <p:cNvSpPr txBox="1">
            <a:spLocks noChangeArrowheads="1"/>
          </p:cNvSpPr>
          <p:nvPr/>
        </p:nvSpPr>
        <p:spPr bwMode="auto">
          <a:xfrm rot="5400000">
            <a:off x="6463507" y="4221956"/>
            <a:ext cx="1543050" cy="300037"/>
          </a:xfrm>
          <a:prstGeom prst="rect">
            <a:avLst/>
          </a:prstGeom>
          <a:noFill/>
          <a:ln>
            <a:noFill/>
          </a:ln>
          <a:extLst>
            <a:ext uri="{909E8E84-426E-40dd-AFC4-6F175D3DCCD1}"/>
            <a:ext uri="{91240B29-F687-4f45-9708-019B960494DF}"/>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spcBef>
                <a:spcPct val="50000"/>
              </a:spcBef>
              <a:defRPr/>
            </a:pPr>
            <a:r>
              <a:rPr lang="en-US" sz="1350" b="1">
                <a:latin typeface="Arial" charset="0"/>
              </a:rPr>
              <a:t>Helper proteins</a:t>
            </a:r>
          </a:p>
        </p:txBody>
      </p:sp>
    </p:spTree>
    <p:extLst>
      <p:ext uri="{BB962C8B-B14F-4D97-AF65-F5344CB8AC3E}">
        <p14:creationId xmlns:p14="http://schemas.microsoft.com/office/powerpoint/2010/main" val="149679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0">
            <a:extLst>
              <a:ext uri="{FF2B5EF4-FFF2-40B4-BE49-F238E27FC236}">
                <a16:creationId xmlns:a16="http://schemas.microsoft.com/office/drawing/2014/main" id="{2EA370EB-0A72-D14D-A234-13DC5D6F6C8F}"/>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10.12</a:t>
            </a:r>
          </a:p>
        </p:txBody>
      </p:sp>
      <p:pic>
        <p:nvPicPr>
          <p:cNvPr id="41986" name="Picture 11">
            <a:extLst>
              <a:ext uri="{FF2B5EF4-FFF2-40B4-BE49-F238E27FC236}">
                <a16:creationId xmlns:a16="http://schemas.microsoft.com/office/drawing/2014/main" id="{2EBE9197-6942-FD49-8242-655E026AA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652713" y="1144588"/>
            <a:ext cx="387032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3">
            <a:extLst>
              <a:ext uri="{FF2B5EF4-FFF2-40B4-BE49-F238E27FC236}">
                <a16:creationId xmlns:a16="http://schemas.microsoft.com/office/drawing/2014/main" id="{075E8211-EC29-D745-9D3C-3BBCDD77A524}"/>
              </a:ext>
            </a:extLst>
          </p:cNvPr>
          <p:cNvSpPr txBox="1">
            <a:spLocks noChangeArrowheads="1"/>
          </p:cNvSpPr>
          <p:nvPr/>
        </p:nvSpPr>
        <p:spPr bwMode="auto">
          <a:xfrm>
            <a:off x="1200150" y="1973263"/>
            <a:ext cx="2514600" cy="71596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Result is a 5</a:t>
            </a:r>
            <a:r>
              <a:rPr lang="ja-JP" altLang="en-US" sz="1350">
                <a:ea typeface="MS PGothic" charset="0"/>
                <a:cs typeface="MS PGothic" charset="0"/>
              </a:rPr>
              <a:t>’</a:t>
            </a:r>
            <a:r>
              <a:rPr lang="en-US" altLang="ja-JP" sz="1350">
                <a:ea typeface="Arial" charset="0"/>
                <a:cs typeface="Arial" charset="0"/>
              </a:rPr>
              <a:t>-3</a:t>
            </a:r>
            <a:r>
              <a:rPr lang="ja-JP" altLang="en-US" sz="1350">
                <a:ea typeface="MS PGothic" charset="0"/>
                <a:cs typeface="MS PGothic" charset="0"/>
              </a:rPr>
              <a:t>’</a:t>
            </a:r>
            <a:r>
              <a:rPr lang="en-US" altLang="ja-JP" sz="1350">
                <a:cs typeface="Arial" charset="0"/>
              </a:rPr>
              <a:t> linkage and a molecule with 5</a:t>
            </a:r>
            <a:r>
              <a:rPr lang="ja-JP" altLang="en-US" sz="1350">
                <a:ea typeface="MS PGothic" charset="0"/>
                <a:cs typeface="MS PGothic" charset="0"/>
              </a:rPr>
              <a:t>’</a:t>
            </a:r>
            <a:r>
              <a:rPr lang="en-US" altLang="ja-JP" sz="1350">
                <a:cs typeface="Arial" charset="0"/>
              </a:rPr>
              <a:t> and 3</a:t>
            </a:r>
            <a:r>
              <a:rPr lang="ja-JP" altLang="en-US" sz="1350">
                <a:ea typeface="MS PGothic" charset="0"/>
                <a:cs typeface="MS PGothic" charset="0"/>
              </a:rPr>
              <a:t>’</a:t>
            </a:r>
            <a:r>
              <a:rPr lang="en-US" altLang="ja-JP" sz="1350">
                <a:cs typeface="Arial" charset="0"/>
              </a:rPr>
              <a:t> ends.</a:t>
            </a:r>
            <a:endParaRPr lang="en-US" sz="1350">
              <a:cs typeface="Arial" charset="0"/>
            </a:endParaRPr>
          </a:p>
        </p:txBody>
      </p:sp>
      <p:sp>
        <p:nvSpPr>
          <p:cNvPr id="62468" name="TextBox 4">
            <a:extLst>
              <a:ext uri="{FF2B5EF4-FFF2-40B4-BE49-F238E27FC236}">
                <a16:creationId xmlns:a16="http://schemas.microsoft.com/office/drawing/2014/main" id="{CF31BD43-DBEB-2547-8DDA-00CB477A9E89}"/>
              </a:ext>
            </a:extLst>
          </p:cNvPr>
          <p:cNvSpPr txBox="1">
            <a:spLocks noChangeArrowheads="1"/>
          </p:cNvSpPr>
          <p:nvPr/>
        </p:nvSpPr>
        <p:spPr bwMode="auto">
          <a:xfrm>
            <a:off x="1314450" y="5086350"/>
            <a:ext cx="18288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a:ea typeface="MS PGothic" charset="0"/>
                <a:cs typeface="MS PGothic" charset="0"/>
              </a:rPr>
              <a:t>A strand of DNA/RNA</a:t>
            </a:r>
          </a:p>
        </p:txBody>
      </p:sp>
    </p:spTree>
    <p:extLst>
      <p:ext uri="{BB962C8B-B14F-4D97-AF65-F5344CB8AC3E}">
        <p14:creationId xmlns:p14="http://schemas.microsoft.com/office/powerpoint/2010/main" val="369474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783BB8A-0581-4048-BE93-59551F20E842}"/>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1AFAEFF9-F30C-2D4C-8A0A-B0BCCE0DD95F}"/>
              </a:ext>
            </a:extLst>
          </p:cNvPr>
          <p:cNvSpPr>
            <a:spLocks noGrp="1"/>
          </p:cNvSpPr>
          <p:nvPr>
            <p:ph idx="1"/>
          </p:nvPr>
        </p:nvSpPr>
        <p:spPr>
          <a:xfrm>
            <a:off x="1485900" y="2057400"/>
            <a:ext cx="6172200" cy="3829050"/>
          </a:xfrm>
        </p:spPr>
        <p:txBody>
          <a:bodyPr>
            <a:normAutofit fontScale="77500" lnSpcReduction="20000"/>
          </a:bodyPr>
          <a:lstStyle/>
          <a:p>
            <a:pPr>
              <a:defRPr/>
            </a:pPr>
            <a:r>
              <a:rPr lang="en-US">
                <a:ea typeface="MS PGothic" charset="0"/>
                <a:cs typeface="MS PGothic" charset="0"/>
              </a:rPr>
              <a:t>RNA exists as a single strand* of nucleotides</a:t>
            </a:r>
          </a:p>
          <a:p>
            <a:pPr>
              <a:defRPr/>
            </a:pPr>
            <a:endParaRPr lang="en-US">
              <a:ea typeface="MS PGothic" charset="0"/>
              <a:cs typeface="MS PGothic" charset="0"/>
            </a:endParaRPr>
          </a:p>
          <a:p>
            <a:pPr>
              <a:defRPr/>
            </a:pPr>
            <a:r>
              <a:rPr lang="en-US">
                <a:ea typeface="MS PGothic" charset="0"/>
                <a:cs typeface="MS PGothic" charset="0"/>
              </a:rPr>
              <a:t>DNA is a double strand of nucleotides</a:t>
            </a:r>
          </a:p>
          <a:p>
            <a:pPr lvl="1">
              <a:defRPr/>
            </a:pPr>
            <a:r>
              <a:rPr lang="en-US">
                <a:ea typeface="MS PGothic" charset="0"/>
                <a:cs typeface="MS PGothic" charset="0"/>
              </a:rPr>
              <a:t>Strands are connected via non-covalent bonds between specific bases.</a:t>
            </a:r>
          </a:p>
          <a:p>
            <a:pPr lvl="2">
              <a:defRPr/>
            </a:pPr>
            <a:r>
              <a:rPr lang="en-US">
                <a:ea typeface="MS PGothic" charset="0"/>
                <a:cs typeface="MS PGothic" charset="0"/>
              </a:rPr>
              <a:t>Adenine bonds to Thymine</a:t>
            </a:r>
          </a:p>
          <a:p>
            <a:pPr lvl="2">
              <a:defRPr/>
            </a:pPr>
            <a:r>
              <a:rPr lang="en-US">
                <a:ea typeface="MS PGothic" charset="0"/>
                <a:cs typeface="MS PGothic" charset="0"/>
              </a:rPr>
              <a:t>Cytosine bonds to Guanine</a:t>
            </a:r>
          </a:p>
          <a:p>
            <a:pPr lvl="2">
              <a:defRPr/>
            </a:pPr>
            <a:endParaRPr lang="en-US">
              <a:ea typeface="MS PGothic" charset="0"/>
              <a:cs typeface="MS PGothic" charset="0"/>
            </a:endParaRPr>
          </a:p>
          <a:p>
            <a:pPr lvl="2">
              <a:buFont typeface="Arial" charset="0"/>
              <a:buNone/>
              <a:defRPr/>
            </a:pPr>
            <a:r>
              <a:rPr lang="en-US">
                <a:ea typeface="MS PGothic" charset="0"/>
                <a:cs typeface="MS PGothic" charset="0"/>
              </a:rPr>
              <a:t>* adenine and uracil (and cytosine and guanine) can form bonds in regions of an RNA single strand or in DNA-RNA hybrids.</a:t>
            </a:r>
          </a:p>
          <a:p>
            <a:pPr lvl="1">
              <a:defRPr/>
            </a:pPr>
            <a:endParaRPr lang="en-US">
              <a:ea typeface="MS PGothic" charset="0"/>
              <a:cs typeface="MS PGothic" charset="0"/>
            </a:endParaRPr>
          </a:p>
        </p:txBody>
      </p:sp>
      <p:sp>
        <p:nvSpPr>
          <p:cNvPr id="4" name="Right Brace 3">
            <a:extLst>
              <a:ext uri="{FF2B5EF4-FFF2-40B4-BE49-F238E27FC236}">
                <a16:creationId xmlns:a16="http://schemas.microsoft.com/office/drawing/2014/main" id="{50E6DC8F-D693-FA48-B350-82B6CAB8B706}"/>
              </a:ext>
            </a:extLst>
          </p:cNvPr>
          <p:cNvSpPr/>
          <p:nvPr/>
        </p:nvSpPr>
        <p:spPr>
          <a:xfrm>
            <a:off x="4792663" y="3686175"/>
            <a:ext cx="228600" cy="5715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604" name="TextBox 4">
            <a:extLst>
              <a:ext uri="{FF2B5EF4-FFF2-40B4-BE49-F238E27FC236}">
                <a16:creationId xmlns:a16="http://schemas.microsoft.com/office/drawing/2014/main" id="{1CE15157-EEF3-BA4C-B577-46844D37CB7A}"/>
              </a:ext>
            </a:extLst>
          </p:cNvPr>
          <p:cNvSpPr txBox="1">
            <a:spLocks noChangeArrowheads="1"/>
          </p:cNvSpPr>
          <p:nvPr/>
        </p:nvSpPr>
        <p:spPr bwMode="auto">
          <a:xfrm>
            <a:off x="5094288" y="3867150"/>
            <a:ext cx="2628900" cy="30003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350" b="1">
                <a:ea typeface="MS PGothic" charset="0"/>
                <a:cs typeface="MS PGothic" charset="0"/>
              </a:rPr>
              <a:t>Complementary base pairing</a:t>
            </a:r>
          </a:p>
        </p:txBody>
      </p:sp>
    </p:spTree>
    <p:extLst>
      <p:ext uri="{BB962C8B-B14F-4D97-AF65-F5344CB8AC3E}">
        <p14:creationId xmlns:p14="http://schemas.microsoft.com/office/powerpoint/2010/main" val="34515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0">
            <a:extLst>
              <a:ext uri="{FF2B5EF4-FFF2-40B4-BE49-F238E27FC236}">
                <a16:creationId xmlns:a16="http://schemas.microsoft.com/office/drawing/2014/main" id="{35EF1531-53F0-A447-8483-A8ADA79AFAD7}"/>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10.14c</a:t>
            </a:r>
          </a:p>
        </p:txBody>
      </p:sp>
      <p:pic>
        <p:nvPicPr>
          <p:cNvPr id="45058" name="Picture 11">
            <a:extLst>
              <a:ext uri="{FF2B5EF4-FFF2-40B4-BE49-F238E27FC236}">
                <a16:creationId xmlns:a16="http://schemas.microsoft.com/office/drawing/2014/main" id="{23362FF0-0EAF-554A-AD90-F2531E5B0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670"/>
          <a:stretch>
            <a:fillRect/>
          </a:stretch>
        </p:blipFill>
        <p:spPr bwMode="auto">
          <a:xfrm>
            <a:off x="1382713" y="1458913"/>
            <a:ext cx="641191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56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68F883DF-3A95-AA43-B7EB-D09773737DAF}"/>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C4BDF880-7490-CF4D-8B62-4871B5A8A4C2}"/>
              </a:ext>
            </a:extLst>
          </p:cNvPr>
          <p:cNvSpPr>
            <a:spLocks noGrp="1"/>
          </p:cNvSpPr>
          <p:nvPr>
            <p:ph idx="1"/>
          </p:nvPr>
        </p:nvSpPr>
        <p:spPr/>
        <p:txBody>
          <a:bodyPr/>
          <a:lstStyle/>
          <a:p>
            <a:r>
              <a:rPr lang="en-US" altLang="en-US"/>
              <a:t>Complementary base pairing requires the DNA strands run in  opposite directions with respect to 5’ and 3’ ends.  (Antiparallel strands)</a:t>
            </a:r>
          </a:p>
          <a:p>
            <a:r>
              <a:rPr lang="en-US" altLang="en-US"/>
              <a:t>Complementary base pairing is only possible with a slight twist to each successive base pair.  The twisting to accommodate pairing, creates the helical molecule.</a:t>
            </a:r>
          </a:p>
        </p:txBody>
      </p:sp>
    </p:spTree>
    <p:extLst>
      <p:ext uri="{BB962C8B-B14F-4D97-AF65-F5344CB8AC3E}">
        <p14:creationId xmlns:p14="http://schemas.microsoft.com/office/powerpoint/2010/main" val="15524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3B326012-7E8D-3E41-8964-758A5FB9E1A8}"/>
              </a:ext>
            </a:extLst>
          </p:cNvPr>
          <p:cNvSpPr>
            <a:spLocks noGrp="1"/>
          </p:cNvSpPr>
          <p:nvPr>
            <p:ph type="title"/>
          </p:nvPr>
        </p:nvSpPr>
        <p:spPr/>
        <p:txBody>
          <a:bodyPr rtlCol="0">
            <a:normAutofit fontScale="90000"/>
          </a:bodyPr>
          <a:lstStyle/>
          <a:p>
            <a:pPr>
              <a:defRPr/>
            </a:pPr>
            <a:r>
              <a:rPr lang="en-US">
                <a:ea typeface="+mj-ea"/>
                <a:cs typeface="+mj-cs"/>
              </a:rPr>
              <a:t>(How do we know)?  Determining DNA structure…</a:t>
            </a:r>
          </a:p>
        </p:txBody>
      </p:sp>
      <p:sp>
        <p:nvSpPr>
          <p:cNvPr id="60418" name="Content Placeholder 2">
            <a:extLst>
              <a:ext uri="{FF2B5EF4-FFF2-40B4-BE49-F238E27FC236}">
                <a16:creationId xmlns:a16="http://schemas.microsoft.com/office/drawing/2014/main" id="{1181592A-2BEA-F347-B1E7-6A270CDDA8DE}"/>
              </a:ext>
            </a:extLst>
          </p:cNvPr>
          <p:cNvSpPr>
            <a:spLocks noGrp="1"/>
          </p:cNvSpPr>
          <p:nvPr>
            <p:ph idx="1"/>
          </p:nvPr>
        </p:nvSpPr>
        <p:spPr/>
        <p:txBody>
          <a:bodyPr rtlCol="0">
            <a:normAutofit fontScale="92500" lnSpcReduction="20000"/>
          </a:bodyPr>
          <a:lstStyle/>
          <a:p>
            <a:pPr>
              <a:defRPr/>
            </a:pPr>
            <a:r>
              <a:rPr lang="en-US" dirty="0">
                <a:ea typeface="+mn-ea"/>
                <a:cs typeface="+mn-cs"/>
              </a:rPr>
              <a:t>Double helix is 63 years old!! (knowledge of DNA structure)  Published April 25</a:t>
            </a:r>
            <a:r>
              <a:rPr lang="en-US" baseline="30000" dirty="0">
                <a:ea typeface="+mn-ea"/>
                <a:cs typeface="+mn-cs"/>
              </a:rPr>
              <a:t>th</a:t>
            </a:r>
            <a:r>
              <a:rPr lang="en-US" dirty="0">
                <a:ea typeface="+mn-ea"/>
                <a:cs typeface="+mn-cs"/>
              </a:rPr>
              <a:t>, 1953.</a:t>
            </a:r>
          </a:p>
          <a:p>
            <a:pPr marL="0" indent="0">
              <a:buFont typeface="Arial" panose="020B0604020202020204" pitchFamily="34" charset="0"/>
              <a:buNone/>
              <a:defRPr/>
            </a:pPr>
            <a:endParaRPr lang="en-US" dirty="0">
              <a:ea typeface="+mn-ea"/>
              <a:cs typeface="+mn-cs"/>
            </a:endParaRPr>
          </a:p>
          <a:p>
            <a:pPr marL="0" indent="0">
              <a:buFont typeface="Arial" panose="020B0604020202020204" pitchFamily="34" charset="0"/>
              <a:buNone/>
              <a:defRPr/>
            </a:pPr>
            <a:r>
              <a:rPr lang="en-US" b="1" dirty="0">
                <a:ea typeface="+mn-ea"/>
                <a:cs typeface="+mn-cs"/>
              </a:rPr>
              <a:t>Watson JD. Crick FHC. A structure for </a:t>
            </a:r>
            <a:r>
              <a:rPr lang="en-US" b="1" dirty="0" err="1">
                <a:ea typeface="+mn-ea"/>
                <a:cs typeface="+mn-cs"/>
              </a:rPr>
              <a:t>deoxyribose</a:t>
            </a:r>
            <a:r>
              <a:rPr lang="en-US" b="1" dirty="0">
                <a:ea typeface="+mn-ea"/>
                <a:cs typeface="+mn-cs"/>
              </a:rPr>
              <a:t> nucleic acid. 1953; </a:t>
            </a:r>
            <a:r>
              <a:rPr lang="en-US" b="1" i="1" dirty="0">
                <a:ea typeface="+mn-ea"/>
                <a:cs typeface="+mn-cs"/>
              </a:rPr>
              <a:t>Nature</a:t>
            </a:r>
            <a:r>
              <a:rPr lang="en-US" b="1" dirty="0">
                <a:ea typeface="+mn-ea"/>
                <a:cs typeface="+mn-cs"/>
              </a:rPr>
              <a:t> 171:737-8.</a:t>
            </a:r>
            <a:endParaRPr lang="en-US" dirty="0">
              <a:ea typeface="+mn-ea"/>
              <a:cs typeface="+mn-cs"/>
            </a:endParaRPr>
          </a:p>
          <a:p>
            <a:pPr marL="0" indent="0">
              <a:buFont typeface="Arial" panose="020B0604020202020204" pitchFamily="34" charset="0"/>
              <a:buNone/>
              <a:defRPr/>
            </a:pPr>
            <a:r>
              <a:rPr lang="en-US" dirty="0">
                <a:ea typeface="+mn-ea"/>
                <a:cs typeface="+mn-cs"/>
              </a:rPr>
              <a:t> 	</a:t>
            </a:r>
          </a:p>
          <a:p>
            <a:pPr marL="0" indent="0">
              <a:buFont typeface="Arial" panose="020B0604020202020204" pitchFamily="34" charset="0"/>
              <a:buNone/>
              <a:defRPr/>
            </a:pPr>
            <a:endParaRPr lang="en-US" dirty="0">
              <a:ea typeface="+mn-ea"/>
              <a:cs typeface="+mn-cs"/>
            </a:endParaRPr>
          </a:p>
          <a:p>
            <a:pPr>
              <a:defRPr/>
            </a:pPr>
            <a:endParaRPr lang="en-US" dirty="0">
              <a:ea typeface="+mn-ea"/>
              <a:cs typeface="+mn-cs"/>
            </a:endParaRPr>
          </a:p>
          <a:p>
            <a:pPr lvl="1">
              <a:defRPr/>
            </a:pPr>
            <a:r>
              <a:rPr lang="en-US" dirty="0">
                <a:ea typeface="+mn-ea"/>
              </a:rPr>
              <a:t>Watson and Crick got most of the glory…but the discovery of the structure was a very much a group effort.</a:t>
            </a:r>
          </a:p>
        </p:txBody>
      </p:sp>
    </p:spTree>
    <p:extLst>
      <p:ext uri="{BB962C8B-B14F-4D97-AF65-F5344CB8AC3E}">
        <p14:creationId xmlns:p14="http://schemas.microsoft.com/office/powerpoint/2010/main" val="3528175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4512</TotalTime>
  <Words>2008</Words>
  <Application>Microsoft Macintosh PowerPoint</Application>
  <PresentationFormat>On-screen Show (4:3)</PresentationFormat>
  <Paragraphs>212</Paragraphs>
  <Slides>48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LegacySans-Medium</vt:lpstr>
      <vt:lpstr>Times New Roman</vt:lpstr>
      <vt:lpstr>Office Theme</vt:lpstr>
      <vt:lpstr>Lecture 32 Dec. 1st  , 2019</vt:lpstr>
      <vt:lpstr>Where were we? </vt:lpstr>
      <vt:lpstr>Be sure you can….</vt:lpstr>
      <vt:lpstr>DNA/RNA  made of  chemically linked nucleotides</vt:lpstr>
      <vt:lpstr>PowerPoint Presentation</vt:lpstr>
      <vt:lpstr>PowerPoint Presentation</vt:lpstr>
      <vt:lpstr>PowerPoint Presentation</vt:lpstr>
      <vt:lpstr>PowerPoint Presentation</vt:lpstr>
      <vt:lpstr>(How do we know)?  Determining DNA structure…</vt:lpstr>
      <vt:lpstr>It began with biochemical studies…</vt:lpstr>
      <vt:lpstr>PowerPoint Presentation</vt:lpstr>
      <vt:lpstr>PowerPoint Presentation</vt:lpstr>
      <vt:lpstr>PowerPoint Presentation</vt:lpstr>
      <vt:lpstr>PowerPoint Presentation</vt:lpstr>
      <vt:lpstr>PowerPoint Presentation</vt:lpstr>
      <vt:lpstr>PowerPoint Presentation</vt:lpstr>
      <vt:lpstr>Many scientists used X-ray diffraction to try to solve DNA structure</vt:lpstr>
      <vt:lpstr>PowerPoint Presentation</vt:lpstr>
      <vt:lpstr>PowerPoint Presentation</vt:lpstr>
      <vt:lpstr>PowerPoint Presentation</vt:lpstr>
      <vt:lpstr>PowerPoint Presentation</vt:lpstr>
      <vt:lpstr>PowerPoint Presentation</vt:lpstr>
      <vt:lpstr>After the double helix…</vt:lpstr>
      <vt:lpstr>PowerPoint Presentation</vt:lpstr>
      <vt:lpstr>PowerPoint Presentation</vt:lpstr>
      <vt:lpstr>PowerPoint Presentation</vt:lpstr>
      <vt:lpstr>PowerPoint Presentation</vt:lpstr>
      <vt:lpstr>PowerPoint Presentation</vt:lpstr>
      <vt:lpstr>The experiment</vt:lpstr>
      <vt:lpstr>PowerPoint Presentation</vt:lpstr>
      <vt:lpstr>PowerPoint Presentation</vt:lpstr>
      <vt:lpstr>PowerPoint Presentation</vt:lpstr>
      <vt:lpstr>PowerPoint Presentation</vt:lpstr>
      <vt:lpstr>PowerPoint Presentation</vt:lpstr>
      <vt:lpstr>A closer look at DNA replication… What occurs at the molecular level? </vt:lpstr>
      <vt:lpstr>Kornberg needed to add provide this enzyme with: </vt:lpstr>
      <vt:lpstr>PowerPoint Presentation</vt:lpstr>
      <vt:lpstr>Kornberg’s discovery…</vt:lpstr>
      <vt:lpstr>DNA replication…</vt:lpstr>
      <vt:lpstr>PowerPoint Presentation</vt:lpstr>
      <vt:lpstr>PowerPoint Presentation</vt:lpstr>
      <vt:lpstr>PowerPoint Presentation</vt:lpstr>
      <vt:lpstr>Where does a DNA molecule begin its replication?...</vt:lpstr>
      <vt:lpstr>PowerPoint Presentation</vt:lpstr>
      <vt:lpstr>PowerPoint Presentation</vt:lpstr>
      <vt:lpstr>Note that this sequence is A-T rich! </vt:lpstr>
      <vt:lpstr>DNA polymerase must have many helper proteins…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81</cp:revision>
  <cp:lastPrinted>2019-10-11T13:27:27Z</cp:lastPrinted>
  <dcterms:created xsi:type="dcterms:W3CDTF">2019-10-07T18:23:51Z</dcterms:created>
  <dcterms:modified xsi:type="dcterms:W3CDTF">2019-12-02T11:00:37Z</dcterms:modified>
  <cp:category/>
</cp:coreProperties>
</file>